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57" r:id="rId5"/>
    <p:sldId id="258" r:id="rId6"/>
    <p:sldId id="263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81" r:id="rId16"/>
    <p:sldId id="28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5" r:id="rId27"/>
    <p:sldId id="279" r:id="rId28"/>
    <p:sldId id="26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akpro100.net.ua/images/stories/frame/school/shool_autumn.png"/>
          <p:cNvPicPr>
            <a:picLocks noChangeAspect="1" noChangeArrowheads="1"/>
          </p:cNvPicPr>
          <p:nvPr/>
        </p:nvPicPr>
        <p:blipFill>
          <a:blip r:embed="rId2" cstate="email"/>
          <a:srcRect t="5827" b="2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t="10444" b="2587"/>
          <a:stretch>
            <a:fillRect/>
          </a:stretch>
        </p:blipFill>
        <p:spPr bwMode="auto">
          <a:xfrm>
            <a:off x="0" y="2255520"/>
            <a:ext cx="10127673" cy="4602480"/>
          </a:xfrm>
          <a:prstGeom prst="rect">
            <a:avLst/>
          </a:prstGeom>
          <a:noFill/>
        </p:spPr>
      </p:pic>
      <p:pic>
        <p:nvPicPr>
          <p:cNvPr id="8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t="10444" r="95875" b="42076"/>
          <a:stretch>
            <a:fillRect/>
          </a:stretch>
        </p:blipFill>
        <p:spPr bwMode="auto">
          <a:xfrm rot="10800000" flipH="1">
            <a:off x="0" y="0"/>
            <a:ext cx="429491" cy="2255520"/>
          </a:xfrm>
          <a:prstGeom prst="rect">
            <a:avLst/>
          </a:prstGeom>
          <a:noFill/>
        </p:spPr>
      </p:pic>
      <p:pic>
        <p:nvPicPr>
          <p:cNvPr id="9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t="58248" r="76416" b="2587"/>
          <a:stretch>
            <a:fillRect/>
          </a:stretch>
        </p:blipFill>
        <p:spPr bwMode="auto">
          <a:xfrm flipH="1" flipV="1">
            <a:off x="10317480" y="0"/>
            <a:ext cx="1874520" cy="1722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1166764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825625"/>
            <a:ext cx="11222181" cy="44920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10302240" y="0"/>
            <a:ext cx="335280" cy="33528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1795760" y="1450570"/>
            <a:ext cx="396240" cy="3048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l="75831" t="88774" b="2587"/>
          <a:stretch>
            <a:fillRect/>
          </a:stretch>
        </p:blipFill>
        <p:spPr bwMode="auto">
          <a:xfrm flipH="1">
            <a:off x="10072255" y="6400800"/>
            <a:ext cx="211974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в.png"/>
          <p:cNvPicPr>
            <a:picLocks noChangeAspect="1" noChangeArrowheads="1"/>
          </p:cNvPicPr>
          <p:nvPr/>
        </p:nvPicPr>
        <p:blipFill>
          <a:blip r:embed="rId2" cstate="email"/>
          <a:srcRect t="5389" r="1500" b="3111"/>
          <a:stretch>
            <a:fillRect/>
          </a:stretch>
        </p:blipFill>
        <p:spPr bwMode="auto">
          <a:xfrm>
            <a:off x="1798320" y="0"/>
            <a:ext cx="10393680" cy="6858000"/>
          </a:xfrm>
          <a:prstGeom prst="rect">
            <a:avLst/>
          </a:prstGeom>
          <a:noFill/>
        </p:spPr>
      </p:pic>
      <p:pic>
        <p:nvPicPr>
          <p:cNvPr id="8" name="Picture 3" descr="C:\Users\User\Desktop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78480" cy="26493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t="10444" b="2587"/>
          <a:stretch>
            <a:fillRect/>
          </a:stretch>
        </p:blipFill>
        <p:spPr bwMode="auto">
          <a:xfrm>
            <a:off x="0" y="2255520"/>
            <a:ext cx="10834255" cy="4602480"/>
          </a:xfrm>
          <a:prstGeom prst="rect">
            <a:avLst/>
          </a:prstGeom>
          <a:noFill/>
        </p:spPr>
      </p:pic>
      <p:pic>
        <p:nvPicPr>
          <p:cNvPr id="9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t="10444" r="95875" b="42076"/>
          <a:stretch>
            <a:fillRect/>
          </a:stretch>
        </p:blipFill>
        <p:spPr bwMode="auto">
          <a:xfrm rot="10800000" flipH="1">
            <a:off x="0" y="0"/>
            <a:ext cx="457200" cy="2255520"/>
          </a:xfrm>
          <a:prstGeom prst="rect">
            <a:avLst/>
          </a:prstGeom>
          <a:noFill/>
        </p:spPr>
      </p:pic>
      <p:pic>
        <p:nvPicPr>
          <p:cNvPr id="10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t="58248" r="76416" b="2587"/>
          <a:stretch>
            <a:fillRect/>
          </a:stretch>
        </p:blipFill>
        <p:spPr bwMode="auto">
          <a:xfrm flipH="1" flipV="1">
            <a:off x="10317480" y="0"/>
            <a:ext cx="1874520" cy="1722120"/>
          </a:xfrm>
          <a:prstGeom prst="rect">
            <a:avLst/>
          </a:prstGeom>
          <a:noFill/>
        </p:spPr>
      </p:pic>
      <p:sp>
        <p:nvSpPr>
          <p:cNvPr id="11" name="Прямоугольный треугольник 10"/>
          <p:cNvSpPr/>
          <p:nvPr/>
        </p:nvSpPr>
        <p:spPr>
          <a:xfrm>
            <a:off x="10302240" y="0"/>
            <a:ext cx="335280" cy="33528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11795760" y="1450570"/>
            <a:ext cx="396240" cy="3048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365125"/>
            <a:ext cx="111113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309" y="1825625"/>
            <a:ext cx="559723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6944" y="1825625"/>
            <a:ext cx="538941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3" descr="C:\Users\User\Desktop\р.png"/>
          <p:cNvPicPr>
            <a:picLocks noChangeAspect="1" noChangeArrowheads="1"/>
          </p:cNvPicPr>
          <p:nvPr/>
        </p:nvPicPr>
        <p:blipFill>
          <a:blip r:embed="rId2" cstate="email"/>
          <a:srcRect l="75831" t="88774" b="2587"/>
          <a:stretch>
            <a:fillRect/>
          </a:stretch>
        </p:blipFill>
        <p:spPr bwMode="auto">
          <a:xfrm flipH="1">
            <a:off x="10072255" y="6400800"/>
            <a:ext cx="211974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ав.png"/>
          <p:cNvPicPr>
            <a:picLocks noChangeAspect="1" noChangeArrowheads="1"/>
          </p:cNvPicPr>
          <p:nvPr/>
        </p:nvPicPr>
        <p:blipFill>
          <a:blip r:embed="rId2" cstate="email"/>
          <a:srcRect l="2125" t="9818" r="17750" b="9111"/>
          <a:stretch>
            <a:fillRect/>
          </a:stretch>
        </p:blipFill>
        <p:spPr bwMode="auto">
          <a:xfrm>
            <a:off x="0" y="0"/>
            <a:ext cx="877824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9436100" y="4486275"/>
            <a:ext cx="2755900" cy="23717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512619"/>
            <a:ext cx="7432964" cy="103952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akpro100.net.ua/images/stories/frame/school/shool_autumn.png"/>
          <p:cNvPicPr>
            <a:picLocks noChangeAspect="1" noChangeArrowheads="1"/>
          </p:cNvPicPr>
          <p:nvPr/>
        </p:nvPicPr>
        <p:blipFill>
          <a:blip r:embed="rId2" cstate="email"/>
          <a:srcRect l="2045" t="8045" r="1364" b="50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ligraph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31350"/>
          </a:xfrm>
        </p:spPr>
        <p:txBody>
          <a:bodyPr>
            <a:noAutofit/>
          </a:bodyPr>
          <a:lstStyle/>
          <a:p>
            <a:r>
              <a:rPr lang="ru-RU" sz="13800" dirty="0" smtClean="0"/>
              <a:t>Скоро в школу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416" y="1435608"/>
            <a:ext cx="9144000" cy="100584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Родительское собрание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1_03_25_21_08_voiture_ve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884" y="1788958"/>
            <a:ext cx="8249136" cy="413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7495225_0_2c89_d95cb329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768" y="1115568"/>
            <a:ext cx="6723888" cy="504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42" y="1581722"/>
            <a:ext cx="9345422" cy="1097469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Развиваем понятийное мышление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246121"/>
            <a:ext cx="10515600" cy="284353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Проводить классификацию и систематизацию с ребенком, давая предмету/явлению место в общей картине мира.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8064"/>
            <a:ext cx="3869280" cy="2984182"/>
          </a:xfrm>
          <a:prstGeom prst="rect">
            <a:avLst/>
          </a:prstGeom>
        </p:spPr>
      </p:pic>
      <p:pic>
        <p:nvPicPr>
          <p:cNvPr id="5" name="Рисунок 4" descr="chai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9683" y="2834640"/>
            <a:ext cx="1962096" cy="3012186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832" y="2999612"/>
            <a:ext cx="3437753" cy="2687955"/>
          </a:xfrm>
          <a:prstGeom prst="rect">
            <a:avLst/>
          </a:prstGeom>
        </p:spPr>
      </p:pic>
      <p:pic>
        <p:nvPicPr>
          <p:cNvPr id="7" name="Рисунок 6" descr="bokor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0154" y="2826358"/>
            <a:ext cx="2436878" cy="294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lankt-shirttemplate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933" y="2384887"/>
            <a:ext cx="4133088" cy="3099816"/>
          </a:xfrm>
          <a:prstGeom prst="rect">
            <a:avLst/>
          </a:prstGeom>
        </p:spPr>
      </p:pic>
      <p:pic>
        <p:nvPicPr>
          <p:cNvPr id="4" name="Рисунок 3" descr="75893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5255" y="3008377"/>
            <a:ext cx="3483671" cy="2402970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9784" y="2328708"/>
            <a:ext cx="2350225" cy="3382900"/>
          </a:xfrm>
          <a:prstGeom prst="rect">
            <a:avLst/>
          </a:prstGeom>
        </p:spPr>
      </p:pic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2369" y="2612736"/>
            <a:ext cx="2685804" cy="278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054" y="448974"/>
            <a:ext cx="7024832" cy="1268989"/>
          </a:xfrm>
        </p:spPr>
        <p:txBody>
          <a:bodyPr/>
          <a:lstStyle/>
          <a:p>
            <a:r>
              <a:rPr lang="ru-RU" dirty="0" smtClean="0"/>
              <a:t>Аналогии</a:t>
            </a:r>
            <a:endParaRPr lang="ru-RU" dirty="0"/>
          </a:p>
        </p:txBody>
      </p:sp>
      <p:pic>
        <p:nvPicPr>
          <p:cNvPr id="5" name="Рисунок 4" descr="image007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1419" y="1561553"/>
            <a:ext cx="6968836" cy="5115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жщзхжпщ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9237" y="1107930"/>
            <a:ext cx="7372350" cy="534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170" y="1508571"/>
            <a:ext cx="9016238" cy="1188910"/>
          </a:xfrm>
        </p:spPr>
        <p:txBody>
          <a:bodyPr/>
          <a:lstStyle/>
          <a:p>
            <a:r>
              <a:rPr lang="ru-RU" dirty="0" smtClean="0"/>
              <a:t>Развиваем понятийное мышление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807209"/>
            <a:ext cx="10515600" cy="32824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Установление причинно-следственных связей.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Схематичное изложение мысли. Планирование действий.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Выделение главной мысли, смысла текста.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016" y="1709739"/>
            <a:ext cx="8933434" cy="1554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"Придумайте заглавие к тексту"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660905"/>
            <a:ext cx="10515600" cy="342874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Утром над морем был туман, а птицы уже проснулись и громко запели. Многих музыкантов я узнал по голосу. Но особенно громко раздавались песни из кустов старой черешни. Я присмотрелся. Вдруг я увидел, что это пела лягушка. Она прилипла всеми лапками к ветке черешни и была похожа не зелёный сучок. Я подошёл к кусту. Лягушка пела всё сильнее и не боялась человека. Вот так певунья!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0" y="1709739"/>
            <a:ext cx="7141210" cy="1134046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Память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624" y="2980945"/>
            <a:ext cx="10926826" cy="310870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Память  – это одно из необходимых условий развития интеллектуальных способностей ребёнка. Особенно большие требования к памяти предъявляет школьное обучение. Систематическое, целенаправленное овладение знаниями, навыками предполагает определённый уровень развития памяти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62232"/>
            <a:ext cx="11222181" cy="6155441"/>
          </a:xfrm>
        </p:spPr>
        <p:txBody>
          <a:bodyPr/>
          <a:lstStyle/>
          <a:p>
            <a:pPr marL="0" indent="0">
              <a:buNone/>
            </a:pPr>
            <a:r>
              <a:rPr lang="ru-RU" sz="3600" u="sng" dirty="0"/>
              <a:t>Цель собрания</a:t>
            </a:r>
            <a:r>
              <a:rPr lang="ru-RU" sz="3600" dirty="0"/>
              <a:t>: Объединить усилия педагогов и родителей по подготовке детей к школе.</a:t>
            </a:r>
          </a:p>
          <a:p>
            <a:pPr marL="0" indent="0">
              <a:buNone/>
            </a:pPr>
            <a:r>
              <a:rPr lang="ru-RU" sz="3600" u="sng" dirty="0"/>
              <a:t>Задачи</a:t>
            </a:r>
            <a:r>
              <a:rPr lang="ru-RU" sz="3600" dirty="0"/>
              <a:t>:</a:t>
            </a:r>
          </a:p>
          <a:p>
            <a:r>
              <a:rPr lang="ru-RU" sz="3600" dirty="0"/>
              <a:t>1.	Дать представление о понятии «готовности к школе».</a:t>
            </a:r>
          </a:p>
          <a:p>
            <a:r>
              <a:rPr lang="ru-RU" sz="3600" dirty="0"/>
              <a:t>2.	Познакомить родителей с критериями готовности ребенка к школе</a:t>
            </a:r>
          </a:p>
          <a:p>
            <a:r>
              <a:rPr lang="ru-RU" sz="3600" dirty="0"/>
              <a:t>3.	</a:t>
            </a:r>
            <a:r>
              <a:rPr lang="ru-RU" sz="3600" dirty="0" smtClean="0"/>
              <a:t>Выработать совместное решение о для улучшения     подготовки </a:t>
            </a:r>
            <a:r>
              <a:rPr lang="ru-RU" sz="3600" dirty="0"/>
              <a:t>детей к школе</a:t>
            </a:r>
            <a:r>
              <a:rPr lang="ru-RU" sz="36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19" y="3850557"/>
            <a:ext cx="3510117" cy="21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322" y="1133856"/>
            <a:ext cx="10470134" cy="2221611"/>
          </a:xfrm>
        </p:spPr>
        <p:txBody>
          <a:bodyPr/>
          <a:lstStyle/>
          <a:p>
            <a:r>
              <a:rPr lang="ru-RU" b="1" u="sng" dirty="0" smtClean="0"/>
              <a:t>Зрительно-моторная координация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670" y="2780907"/>
            <a:ext cx="11111780" cy="3308743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Зрительно-моторная координация</a:t>
            </a:r>
            <a:r>
              <a:rPr lang="ru-RU" sz="3200" dirty="0" smtClean="0">
                <a:solidFill>
                  <a:schemeClr val="tx1"/>
                </a:solidFill>
              </a:rPr>
              <a:t> — осуществление координированных движений, осуществляемых под контролем зрения.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Успешное выполнение работ по визуальным образцам возможно только при наличии координации зрительного анализа с двигательными реакциями, моторикой пальцев ведущей руки.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673" y="1498013"/>
            <a:ext cx="10515600" cy="1774126"/>
          </a:xfrm>
        </p:spPr>
        <p:txBody>
          <a:bodyPr/>
          <a:lstStyle/>
          <a:p>
            <a:pPr algn="ctr"/>
            <a:r>
              <a:rPr lang="ru-RU" u="sng" dirty="0" smtClean="0"/>
              <a:t>Социально – личностная готовность ребенка к школе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792" y="3365369"/>
            <a:ext cx="10998658" cy="272428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Под личностно-социальной готовностью ребенка к школе понимают его готовность к новой для себя роли – роди школьника – и, естественно, ответственности, которая ложится на него вместе с новой ролью. Школьник должен быть готов к взаимодействию со сверстниками, со взрослыми, а также, уметь контролировать себя и ставить какие-то ограничения.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924" y="1348032"/>
            <a:ext cx="10873470" cy="2017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u="sng" dirty="0" smtClean="0"/>
              <a:t>Эмоционально-волевая </a:t>
            </a:r>
            <a:br>
              <a:rPr lang="ru-RU" sz="6600" b="1" u="sng" dirty="0" smtClean="0"/>
            </a:br>
            <a:r>
              <a:rPr lang="ru-RU" sz="6600" b="1" u="sng" dirty="0" smtClean="0"/>
              <a:t>готовность ребенка к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762054"/>
            <a:ext cx="10515600" cy="33275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Способность делать не только  то, что хочу, но и то, что надо, т.е. произвольность.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Не бояться трудностей, решать их самостоятельно.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Проявлять усилия в случае возникновения препятствий.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Умение сосредоточиться.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Умение управлять своими эмоциями.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786" y="1316547"/>
            <a:ext cx="10515600" cy="2011870"/>
          </a:xfrm>
        </p:spPr>
        <p:txBody>
          <a:bodyPr/>
          <a:lstStyle/>
          <a:p>
            <a:r>
              <a:rPr lang="ru-RU" b="1" dirty="0" smtClean="0"/>
              <a:t>Что поможет развить волевые усилия?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980945"/>
            <a:ext cx="10515600" cy="310870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>Игры с правилами. Они учат дожидаться своей очереди, своего хода, с достоинством проигрывать.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Приучайте детей к смене деятельности, режиму дня.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Введение дома каких то правил.    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Постоянные посильные трудовые поручения.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Графические диктанты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762" y="1371411"/>
            <a:ext cx="10515600" cy="23044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Мотивационная готовность к школе включает: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" y="2898648"/>
            <a:ext cx="11210290" cy="3191003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Мотивационная готовность - это наличие у детей желания учиться. 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Чтобы сформировать </a:t>
            </a:r>
            <a:r>
              <a:rPr lang="ru-RU" sz="3200" b="1" dirty="0" smtClean="0">
                <a:solidFill>
                  <a:schemeClr val="tx1"/>
                </a:solidFill>
              </a:rPr>
              <a:t>мотивационную готовность ребенка к школе</a:t>
            </a:r>
            <a:r>
              <a:rPr lang="ru-RU" sz="3200" dirty="0" smtClean="0">
                <a:solidFill>
                  <a:schemeClr val="tx1"/>
                </a:solidFill>
              </a:rPr>
              <a:t>, предоставьте ему больше самостоятельности в действиях.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512" y="484442"/>
            <a:ext cx="10195306" cy="2852737"/>
          </a:xfrm>
        </p:spPr>
        <p:txBody>
          <a:bodyPr/>
          <a:lstStyle/>
          <a:p>
            <a:r>
              <a:rPr lang="ru-RU" b="1" dirty="0" smtClean="0"/>
              <a:t>Как помочь сформировать мотивацию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592" y="3063240"/>
            <a:ext cx="11620262" cy="351129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пугайте ребенка трудностями и неудачами в школе.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Обязательно познакомьтесь со школой, условиями обучения, педагогами.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Рассказывайте о своих школьных годах, вспоминая смешные и поучительные случаи.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Читайте вместе с ребенком книги о школе, смотрите фильмы, передачи о школе.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Рассказывайте о школьных порядках и правилах.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Чтобы изменить отношение ребенка к школе, вселить веру в собственные силы, потребуется много внимания, времени и терпения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«ЧТО НЕОБХОДИМО ЗНАТЬ И УМЕТЬ РЕБЁНКУ, ПОСТУПАЮЩЕМУ В ШКОЛУ».</a:t>
            </a:r>
          </a:p>
        </p:txBody>
      </p:sp>
      <p:pic>
        <p:nvPicPr>
          <p:cNvPr id="4098" name="Picture 2" descr="H:\картинки для дет.сад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81" y="3956254"/>
            <a:ext cx="3495368" cy="26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600" dirty="0" smtClean="0"/>
              <a:t>Выпускной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2397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0"/>
            <a:ext cx="11222181" cy="6317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u="sng" dirty="0"/>
              <a:t>План собрания</a:t>
            </a:r>
            <a:r>
              <a:rPr lang="ru-RU" sz="3200" dirty="0"/>
              <a:t>:</a:t>
            </a:r>
          </a:p>
          <a:p>
            <a:pPr marL="0" indent="0">
              <a:buNone/>
            </a:pPr>
            <a:r>
              <a:rPr lang="ru-RU" sz="3200" dirty="0" smtClean="0"/>
              <a:t>1. Понятие </a:t>
            </a:r>
            <a:r>
              <a:rPr lang="ru-RU" sz="3200" dirty="0"/>
              <a:t>готовность к школе </a:t>
            </a:r>
          </a:p>
          <a:p>
            <a:r>
              <a:rPr lang="ru-RU" sz="3200" dirty="0"/>
              <a:t>- физиологическая готовность</a:t>
            </a:r>
          </a:p>
          <a:p>
            <a:r>
              <a:rPr lang="ru-RU" sz="3200" dirty="0"/>
              <a:t>-педагогическая </a:t>
            </a:r>
            <a:r>
              <a:rPr lang="ru-RU" sz="3200" dirty="0" smtClean="0"/>
              <a:t>готовность</a:t>
            </a:r>
          </a:p>
          <a:p>
            <a:pPr marL="0" indent="0">
              <a:buNone/>
            </a:pPr>
            <a:r>
              <a:rPr lang="ru-RU" sz="3200" dirty="0" smtClean="0"/>
              <a:t>2</a:t>
            </a:r>
            <a:r>
              <a:rPr lang="ru-RU" sz="3200" dirty="0"/>
              <a:t>.  Мониторинг детей на начало учебного года.</a:t>
            </a:r>
          </a:p>
          <a:p>
            <a:pPr marL="0" indent="0">
              <a:buNone/>
            </a:pPr>
            <a:r>
              <a:rPr lang="ru-RU" sz="3200" dirty="0"/>
              <a:t>3. Примерные задания для улучшения подготовки детей к школе</a:t>
            </a:r>
          </a:p>
          <a:p>
            <a:pPr marL="0" indent="0">
              <a:buNone/>
            </a:pPr>
            <a:r>
              <a:rPr lang="ru-RU" sz="3200" dirty="0"/>
              <a:t>4. Выступление психолога </a:t>
            </a:r>
            <a:r>
              <a:rPr lang="ru-RU" sz="3200" dirty="0" err="1"/>
              <a:t>Самолетовой</a:t>
            </a:r>
            <a:r>
              <a:rPr lang="ru-RU" sz="3200" dirty="0"/>
              <a:t> Е.Н о психологической готовности к школе.</a:t>
            </a:r>
          </a:p>
          <a:p>
            <a:pPr marL="0" indent="0">
              <a:buNone/>
            </a:pPr>
            <a:r>
              <a:rPr lang="ru-RU" sz="3200" dirty="0"/>
              <a:t>5. Что необходимо знать и уметь ребенку, поступающему в школу.</a:t>
            </a:r>
          </a:p>
          <a:p>
            <a:pPr marL="0" indent="0">
              <a:buNone/>
            </a:pPr>
            <a:r>
              <a:rPr lang="ru-RU" sz="3200" dirty="0"/>
              <a:t>6. Организационные вопросы.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83" y="139648"/>
            <a:ext cx="3125515" cy="20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Готовность к школе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5400" dirty="0" smtClean="0"/>
              <a:t>Физиологическая</a:t>
            </a:r>
          </a:p>
          <a:p>
            <a:r>
              <a:rPr lang="ru-RU" sz="5400" dirty="0" smtClean="0"/>
              <a:t>Педагогическая</a:t>
            </a:r>
          </a:p>
          <a:p>
            <a:r>
              <a:rPr lang="ru-RU" sz="5400" dirty="0" smtClean="0"/>
              <a:t>Психологическая</a:t>
            </a:r>
          </a:p>
          <a:p>
            <a:endParaRPr lang="ru-RU" dirty="0"/>
          </a:p>
        </p:txBody>
      </p:sp>
      <p:pic>
        <p:nvPicPr>
          <p:cNvPr id="7" name="Содержимое 6" descr="ditjachij_port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86513" y="2118797"/>
            <a:ext cx="5389562" cy="3764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795528"/>
            <a:ext cx="10515600" cy="115214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Педагогическая готовность</a:t>
            </a:r>
            <a:endParaRPr lang="ru-RU" sz="7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95716" y="3244334"/>
            <a:ext cx="361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13" y="1875457"/>
            <a:ext cx="11265929" cy="529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Психологическая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309" y="1825625"/>
            <a:ext cx="5937227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/>
              <a:t>Психологическая готовность к школе </a:t>
            </a:r>
            <a:r>
              <a:rPr lang="ru-RU" dirty="0" smtClean="0"/>
              <a:t>– 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сверстников. 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67728" y="1825625"/>
            <a:ext cx="4808635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Психологическая готовность к школе включает в себя: 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Интеллектуальная готовность</a:t>
            </a:r>
          </a:p>
          <a:p>
            <a:r>
              <a:rPr lang="ru-RU" dirty="0" smtClean="0"/>
              <a:t>Социально-личностная</a:t>
            </a:r>
          </a:p>
          <a:p>
            <a:r>
              <a:rPr lang="ru-RU" dirty="0" smtClean="0"/>
              <a:t>Эмоционально - волевая </a:t>
            </a:r>
          </a:p>
          <a:p>
            <a:r>
              <a:rPr lang="ru-RU" dirty="0" smtClean="0"/>
              <a:t>Мотивационная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92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Интеллектуальная готовность ребенка к школе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9768" y="3328415"/>
            <a:ext cx="10917682" cy="2761235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Под интеллектуальной готовностью понимают определенный уровень развития психических функций, облегчающих процесс обучения. Это память, мышление, воображение, логика, способность обобщать, анализировать и некоторые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996696"/>
            <a:ext cx="10515600" cy="101498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Мышление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344" y="2020824"/>
            <a:ext cx="10881106" cy="448970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Понятийное интуитивное мышление</a:t>
            </a: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основано на личном опыте ребёнка, связано с его возможностью разбираться в материале и самообучаться. Это мышление необходимо, как, база для усвоения школьных знаний.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Понятийное логическое мышление</a:t>
            </a: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характеризует способность ребёнка учиться: ребёнок понимает суть правил, формул, видит зону их применения.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Понятийное речевое и понятийное образное мышление</a:t>
            </a: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позволяет выяснять, какой канал получения и переработки информации развит у ребёнка лучше - слуховой, зрительный. 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Абстрактное мышление</a:t>
            </a: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позволяет детям сознательно, </a:t>
            </a:r>
            <a:r>
              <a:rPr lang="ru-RU" dirty="0" err="1" smtClean="0">
                <a:solidFill>
                  <a:schemeClr val="tx1"/>
                </a:solidFill>
              </a:rPr>
              <a:t>пооперационно</a:t>
            </a:r>
            <a:r>
              <a:rPr lang="ru-RU" dirty="0" smtClean="0">
                <a:solidFill>
                  <a:schemeClr val="tx1"/>
                </a:solidFill>
              </a:rPr>
              <a:t> планировать свою деятельность, гораздо быстрее формировать понятийные структуры и произвольно ими пользоваться. Это наиболее высокий уровень мышления.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586" y="1481139"/>
            <a:ext cx="9244838" cy="951166"/>
          </a:xfrm>
        </p:spPr>
        <p:txBody>
          <a:bodyPr/>
          <a:lstStyle/>
          <a:p>
            <a:r>
              <a:rPr lang="ru-RU" dirty="0" smtClean="0"/>
              <a:t>Развиваем понятийное мышление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246121"/>
            <a:ext cx="10515600" cy="2843530"/>
          </a:xfrm>
        </p:spPr>
        <p:txBody>
          <a:bodyPr/>
          <a:lstStyle/>
          <a:p>
            <a:pPr lvl="0" algn="just"/>
            <a:r>
              <a:rPr lang="ru-RU" sz="2800" dirty="0" smtClean="0">
                <a:solidFill>
                  <a:schemeClr val="tx1"/>
                </a:solidFill>
              </a:rPr>
              <a:t>Проводите с ребенком анализ. Задавайте вопросы и вместе рассуждайте о том, из чего это состоит и для чего нужна каждая часть. Что необходимо для того, что бы это событие, явление или вещь произошли/существовали.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сентября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сентября 1</Template>
  <TotalTime>63</TotalTime>
  <Words>531</Words>
  <Application>Microsoft Office PowerPoint</Application>
  <PresentationFormat>Произвольный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 сентября 1</vt:lpstr>
      <vt:lpstr>Скоро в школу</vt:lpstr>
      <vt:lpstr>Презентация PowerPoint</vt:lpstr>
      <vt:lpstr>Презентация PowerPoint</vt:lpstr>
      <vt:lpstr>Готовность к школе </vt:lpstr>
      <vt:lpstr>Педагогическая готовность</vt:lpstr>
      <vt:lpstr>Психологическая готовность</vt:lpstr>
      <vt:lpstr>Интеллектуальная готовность ребенка к школе </vt:lpstr>
      <vt:lpstr>Мышление</vt:lpstr>
      <vt:lpstr>Развиваем понятийное мышление</vt:lpstr>
      <vt:lpstr>Презентация PowerPoint</vt:lpstr>
      <vt:lpstr>Презентация PowerPoint</vt:lpstr>
      <vt:lpstr>Развиваем понятийное мышление</vt:lpstr>
      <vt:lpstr>Презентация PowerPoint</vt:lpstr>
      <vt:lpstr>Презентация PowerPoint</vt:lpstr>
      <vt:lpstr>Аналогии</vt:lpstr>
      <vt:lpstr>Презентация PowerPoint</vt:lpstr>
      <vt:lpstr>Развиваем понятийное мышление</vt:lpstr>
      <vt:lpstr>"Придумайте заглавие к тексту" </vt:lpstr>
      <vt:lpstr>Память</vt:lpstr>
      <vt:lpstr>Зрительно-моторная координация </vt:lpstr>
      <vt:lpstr>Социально – личностная готовность ребенка к школе</vt:lpstr>
      <vt:lpstr>Эмоционально-волевая  готовность ребенка к школе </vt:lpstr>
      <vt:lpstr>Что поможет развить волевые усилия?  </vt:lpstr>
      <vt:lpstr>Мотивационная готовность к школе включает: </vt:lpstr>
      <vt:lpstr>Как помочь сформировать мотивацию  </vt:lpstr>
      <vt:lpstr>«ЧТО НЕОБХОДИМО ЗНАТЬ И УМЕТЬ РЕБЁНКУ, ПОСТУПАЮЩЕМУ В ШКОЛУ».</vt:lpstr>
      <vt:lpstr>Выпускной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Админ</cp:lastModifiedBy>
  <cp:revision>9</cp:revision>
  <dcterms:created xsi:type="dcterms:W3CDTF">2014-10-29T03:00:56Z</dcterms:created>
  <dcterms:modified xsi:type="dcterms:W3CDTF">2015-10-11T14:12:27Z</dcterms:modified>
</cp:coreProperties>
</file>