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6" r:id="rId10"/>
    <p:sldId id="267" r:id="rId11"/>
    <p:sldId id="262" r:id="rId12"/>
    <p:sldId id="268" r:id="rId13"/>
    <p:sldId id="263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>
      <p:ext uri="{19B8F6BF-5375-455C-9EA6-DF929625EA0E}">
        <p15:presenceInfo xmlns:p15="http://schemas.microsoft.com/office/powerpoint/2012/main" userId="RePack by Dia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Лист1!$A$2:$A$9</c:f>
              <c:strCache>
                <c:ptCount val="8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7.06</c:v>
                </c:pt>
                <c:pt idx="1">
                  <c:v>11.1</c:v>
                </c:pt>
                <c:pt idx="2">
                  <c:v>4.4000000000000004</c:v>
                </c:pt>
                <c:pt idx="3">
                  <c:v>5</c:v>
                </c:pt>
                <c:pt idx="4">
                  <c:v>1.56</c:v>
                </c:pt>
                <c:pt idx="5">
                  <c:v>1.4</c:v>
                </c:pt>
                <c:pt idx="6">
                  <c:v>10</c:v>
                </c:pt>
                <c:pt idx="7">
                  <c:v>7.6</c:v>
                </c:pt>
              </c:numCache>
            </c:numRef>
          </c:val>
          <c:smooth val="0"/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E836-49B1-B9F4-D4CE4F860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437455"/>
        <c:axId val="1295440783"/>
      </c:lineChart>
      <c:catAx>
        <c:axId val="129543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440783"/>
        <c:crosses val="autoZero"/>
        <c:auto val="0"/>
        <c:lblAlgn val="ctr"/>
        <c:lblOffset val="100"/>
        <c:noMultiLvlLbl val="0"/>
      </c:catAx>
      <c:valAx>
        <c:axId val="1295440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437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учебного года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3.4</c:v>
                </c:pt>
                <c:pt idx="1">
                  <c:v>3.5</c:v>
                </c:pt>
                <c:pt idx="2">
                  <c:v>3.5</c:v>
                </c:pt>
                <c:pt idx="3">
                  <c:v>3.4</c:v>
                </c:pt>
                <c:pt idx="4">
                  <c:v>3.8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69F5-4F17-84B1-45648C68E4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учебного года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Социально-коммуникативное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Художественно-эстетическое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4.2</c:v>
                </c:pt>
                <c:pt idx="1">
                  <c:v>4.2</c:v>
                </c:pt>
                <c:pt idx="2">
                  <c:v>4.4000000000000004</c:v>
                </c:pt>
                <c:pt idx="3">
                  <c:v>4.3</c:v>
                </c:pt>
                <c:pt idx="4">
                  <c:v>4.3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1-69F5-4F17-84B1-45648C68E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249711"/>
        <c:axId val="1237244303"/>
      </c:barChart>
      <c:catAx>
        <c:axId val="123724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7244303"/>
        <c:crosses val="autoZero"/>
        <c:auto val="0"/>
        <c:lblAlgn val="ctr"/>
        <c:lblOffset val="100"/>
        <c:noMultiLvlLbl val="0"/>
      </c:catAx>
      <c:valAx>
        <c:axId val="1237244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7249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539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127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20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260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932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191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551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329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292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206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654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0E69-D69E-4A23-A1E8-C62234E32A09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464E-5E2A-4B28-A1D4-BE58D9BAC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7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337" y="1372186"/>
            <a:ext cx="9144000" cy="1655762"/>
          </a:xfrm>
        </p:spPr>
        <p:txBody>
          <a:bodyPr>
            <a:noAutofit/>
          </a:bodyPr>
          <a:lstStyle/>
          <a:p>
            <a:r>
              <a:rPr lang="ru-RU" sz="4000">
                <a:latin typeface="Monotype Corsiva" panose="03010101010201010101" pitchFamily="66" charset="0"/>
              </a:rPr>
              <a:t>Анализ </a:t>
            </a:r>
          </a:p>
          <a:p>
            <a:r>
              <a:rPr lang="ru-RU" sz="4000">
                <a:latin typeface="Monotype Corsiva" panose="03010101010201010101" pitchFamily="66" charset="0"/>
              </a:rPr>
              <a:t>педагогической деятельности </a:t>
            </a:r>
          </a:p>
          <a:p>
            <a:r>
              <a:rPr lang="ru-RU" sz="4000">
                <a:latin typeface="Monotype Corsiva" panose="03010101010201010101" pitchFamily="66" charset="0"/>
              </a:rPr>
              <a:t>за 2020-2021 учебный год</a:t>
            </a:r>
          </a:p>
          <a:p>
            <a:r>
              <a:rPr lang="ru-RU" sz="4000">
                <a:latin typeface="Monotype Corsiva" panose="03010101010201010101" pitchFamily="66" charset="0"/>
              </a:rPr>
              <a:t>Группа №9 «Земляничка»</a:t>
            </a:r>
          </a:p>
          <a:p>
            <a:r>
              <a:rPr lang="ru-RU" sz="4000">
                <a:latin typeface="Monotype Corsiva" panose="03010101010201010101" pitchFamily="66" charset="0"/>
              </a:rPr>
              <a:t>Воспитатели: Куличкина С.И.</a:t>
            </a:r>
          </a:p>
          <a:p>
            <a:r>
              <a:rPr lang="ru-RU" sz="4000">
                <a:latin typeface="Monotype Corsiva" panose="03010101010201010101" pitchFamily="66" charset="0"/>
              </a:rPr>
              <a:t>                      Соболева В.А.</a:t>
            </a:r>
          </a:p>
        </p:txBody>
      </p:sp>
    </p:spTree>
    <p:extLst>
      <p:ext uri="{BB962C8B-B14F-4D97-AF65-F5344CB8AC3E}">
        <p14:creationId xmlns:p14="http://schemas.microsoft.com/office/powerpoint/2010/main" val="2277239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195942"/>
            <a:ext cx="4218214" cy="3163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3624942"/>
            <a:ext cx="4218215" cy="3163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9" y="-341993"/>
            <a:ext cx="3464377" cy="4619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42" y="195942"/>
            <a:ext cx="3328307" cy="4437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8" y="3586164"/>
            <a:ext cx="4269918" cy="32024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0585" y="2807163"/>
            <a:ext cx="814795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000"/>
              <a:t>МЫ ПРОВЕЛИ ЭТОТ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34823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  <a:latin typeface="Monotype Corsiva" panose="03010101010201010101" pitchFamily="66" charset="0"/>
              </a:rPr>
              <a:t>Тема по самообразованию Куличкиной С.И.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165735" indent="0">
              <a:lnSpc>
                <a:spcPct val="115000"/>
              </a:lnSpc>
              <a:buNone/>
              <a:tabLst>
                <a:tab pos="2038350" algn="l"/>
              </a:tabLst>
            </a:pPr>
            <a:r>
              <a:rPr lang="ru-RU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b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связной монологической речи детей </a:t>
            </a:r>
          </a:p>
          <a:p>
            <a:pPr marL="0" marR="165735" indent="0">
              <a:lnSpc>
                <a:spcPct val="115000"/>
              </a:lnSpc>
              <a:buNone/>
              <a:tabLst>
                <a:tab pos="2038350" algn="l"/>
              </a:tabLst>
            </a:pPr>
            <a:r>
              <a:rPr lang="ru-RU" b="1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среднего дошкольного возраста»</a:t>
            </a:r>
          </a:p>
          <a:p>
            <a:pPr marL="0" marR="165735" indent="0">
              <a:lnSpc>
                <a:spcPct val="115000"/>
              </a:lnSpc>
              <a:buNone/>
              <a:tabLst>
                <a:tab pos="2038350" algn="l"/>
              </a:tabLst>
            </a:pPr>
            <a:r>
              <a:rPr lang="ru-RU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</a:p>
          <a:p>
            <a:pPr marR="165735">
              <a:lnSpc>
                <a:spcPct val="115000"/>
              </a:lnSpc>
              <a:tabLst>
                <a:tab pos="2038350" algn="l"/>
              </a:tabLst>
            </a:pPr>
            <a:r>
              <a:rPr lang="ru-RU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Разработаны: картотека дидактических игр по развитию связной монологической речи детей для средней группы, в том числе для детей с ТНР, картотека пальчиковой гимнастики, картотека предметных и сюжетных картин </a:t>
            </a:r>
          </a:p>
          <a:p>
            <a:pPr marR="165735">
              <a:lnSpc>
                <a:spcPct val="115000"/>
              </a:lnSpc>
            </a:pPr>
            <a:r>
              <a:rPr lang="ru-RU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Проведена консультация для родителей: «Развитие связной монологической речи детей 4-5 лет»</a:t>
            </a:r>
          </a:p>
          <a:p>
            <a:pPr marR="165735">
              <a:lnSpc>
                <a:spcPct val="115000"/>
              </a:lnSpc>
              <a:tabLst>
                <a:tab pos="2038350" algn="l"/>
              </a:tabLst>
            </a:pPr>
            <a:r>
              <a:rPr lang="ru-RU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Оформлена папка материалов к  докладам</a:t>
            </a:r>
          </a:p>
          <a:p>
            <a:r>
              <a:rPr lang="ru-RU">
                <a:latin typeface="Monotype Corsiva" panose="03010101010201010101" pitchFamily="66" charset="0"/>
                <a:ea typeface="Calibri" panose="020F0502020204030204" pitchFamily="34" charset="0"/>
              </a:rPr>
              <a:t>Участие в конкурсе чтецов «Живое слово», </a:t>
            </a:r>
            <a:endParaRPr lang="ru-RU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02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1" y="21772"/>
            <a:ext cx="2479221" cy="3305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7" y="21772"/>
            <a:ext cx="2479221" cy="3305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46957"/>
            <a:ext cx="2511879" cy="3349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10" y="2812143"/>
            <a:ext cx="3034393" cy="40458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68" y="2812143"/>
            <a:ext cx="3034393" cy="4045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40" y="2812142"/>
            <a:ext cx="3034393" cy="40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1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300"/>
          </a:xfrm>
        </p:spPr>
      </p:pic>
    </p:spTree>
    <p:extLst>
      <p:ext uri="{BB962C8B-B14F-4D97-AF65-F5344CB8AC3E}">
        <p14:creationId xmlns:p14="http://schemas.microsoft.com/office/powerpoint/2010/main" val="17721993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78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916" y="0"/>
            <a:ext cx="11887200" cy="5265654"/>
          </a:xfrm>
        </p:spPr>
        <p:txBody>
          <a:bodyPr>
            <a:normAutofit/>
          </a:bodyPr>
          <a:lstStyle/>
          <a:p>
            <a:r>
              <a:rPr lang="ru-RU">
                <a:latin typeface="Italic" panose="00000400000000000000" pitchFamily="2" charset="0"/>
                <a:cs typeface="Italic" panose="00000400000000000000" pitchFamily="2" charset="0"/>
              </a:rPr>
              <a:t>Характеристика группы:</a:t>
            </a:r>
            <a:br>
              <a:rPr lang="ru-RU">
                <a:latin typeface="Italic" panose="00000400000000000000" pitchFamily="2" charset="0"/>
                <a:cs typeface="Italic" panose="00000400000000000000" pitchFamily="2" charset="0"/>
              </a:rPr>
            </a:br>
            <a:br>
              <a:rPr lang="ru-RU">
                <a:latin typeface="Italic" panose="00000400000000000000" pitchFamily="2" charset="0"/>
                <a:cs typeface="Italic" panose="00000400000000000000" pitchFamily="2" charset="0"/>
              </a:rPr>
            </a:br>
            <a:r>
              <a:rPr lang="ru-RU" sz="3200">
                <a:latin typeface="Italic" panose="00000400000000000000" pitchFamily="2" charset="0"/>
                <a:cs typeface="Italic" panose="00000400000000000000" pitchFamily="2" charset="0"/>
              </a:rPr>
              <a:t>Работа осуществляется по ООП ДОУ</a:t>
            </a:r>
            <a:br>
              <a:rPr lang="ru-RU" sz="3200">
                <a:latin typeface="Italic" panose="00000400000000000000" pitchFamily="2" charset="0"/>
                <a:cs typeface="Italic" panose="00000400000000000000" pitchFamily="2" charset="0"/>
              </a:rPr>
            </a:br>
            <a:r>
              <a:rPr lang="ru-RU" sz="3200">
                <a:latin typeface="Italic" panose="00000400000000000000" pitchFamily="2" charset="0"/>
                <a:cs typeface="Italic" panose="00000400000000000000" pitchFamily="2" charset="0"/>
              </a:rPr>
              <a:t>Списочный состав: 25 человек</a:t>
            </a:r>
            <a:br>
              <a:rPr lang="ru-RU" sz="3200">
                <a:latin typeface="Italic" panose="00000400000000000000" pitchFamily="2" charset="0"/>
                <a:cs typeface="Italic" panose="00000400000000000000" pitchFamily="2" charset="0"/>
              </a:rPr>
            </a:br>
            <a:r>
              <a:rPr lang="ru-RU" sz="3200">
                <a:latin typeface="Italic" panose="00000400000000000000" pitchFamily="2" charset="0"/>
                <a:cs typeface="Italic" panose="00000400000000000000" pitchFamily="2" charset="0"/>
              </a:rPr>
              <a:t>14 девочек и 11 мальчиков</a:t>
            </a:r>
          </a:p>
        </p:txBody>
      </p:sp>
    </p:spTree>
    <p:extLst>
      <p:ext uri="{BB962C8B-B14F-4D97-AF65-F5344CB8AC3E}">
        <p14:creationId xmlns:p14="http://schemas.microsoft.com/office/powerpoint/2010/main" val="195368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72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ru-RU">
                <a:latin typeface="Monotype Corsiva" panose="03010101010201010101" pitchFamily="66" charset="0"/>
              </a:rPr>
              <a:t>Анализ посещаемости детей </a:t>
            </a:r>
            <a:br>
              <a:rPr lang="ru-RU">
                <a:latin typeface="Monotype Corsiva" panose="03010101010201010101" pitchFamily="66" charset="0"/>
              </a:rPr>
            </a:br>
            <a:r>
              <a:rPr lang="ru-RU">
                <a:latin typeface="Monotype Corsiva" panose="03010101010201010101" pitchFamily="66" charset="0"/>
              </a:rPr>
              <a:t>за отчетный период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1635882"/>
              </p:ext>
            </p:extLst>
          </p:nvPr>
        </p:nvGraphicFramePr>
        <p:xfrm>
          <a:off x="0" y="1162845"/>
          <a:ext cx="7641771" cy="427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04726"/>
              </p:ext>
            </p:extLst>
          </p:nvPr>
        </p:nvGraphicFramePr>
        <p:xfrm>
          <a:off x="7727041" y="1825625"/>
          <a:ext cx="4379688" cy="4145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4922">
                  <a:extLst>
                    <a:ext uri="{9D8B030D-6E8A-4147-A177-3AD203B41FA5}">
                      <a16:colId xmlns:a16="http://schemas.microsoft.com/office/drawing/2014/main" val="2965064932"/>
                    </a:ext>
                  </a:extLst>
                </a:gridCol>
                <a:gridCol w="1094922">
                  <a:extLst>
                    <a:ext uri="{9D8B030D-6E8A-4147-A177-3AD203B41FA5}">
                      <a16:colId xmlns:a16="http://schemas.microsoft.com/office/drawing/2014/main" val="1775318742"/>
                    </a:ext>
                  </a:extLst>
                </a:gridCol>
                <a:gridCol w="1094922">
                  <a:extLst>
                    <a:ext uri="{9D8B030D-6E8A-4147-A177-3AD203B41FA5}">
                      <a16:colId xmlns:a16="http://schemas.microsoft.com/office/drawing/2014/main" val="3885388062"/>
                    </a:ext>
                  </a:extLst>
                </a:gridCol>
                <a:gridCol w="1094922">
                  <a:extLst>
                    <a:ext uri="{9D8B030D-6E8A-4147-A177-3AD203B41FA5}">
                      <a16:colId xmlns:a16="http://schemas.microsoft.com/office/drawing/2014/main" val="2650771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% посещ.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% забол.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% на 1 реб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8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63,4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7,06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31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64,5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79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Ноябрь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66,9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6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/>
                        <a:t>Декабрь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74,4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98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76,6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1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Февраль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76,3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12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Март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Апрель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50,2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3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584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Monotype Corsiva" panose="03010101010201010101" pitchFamily="66" charset="0"/>
              </a:rPr>
              <a:t>Результаты работы по основным направлениям в работе в ДОУ на 2020-2021 учебный 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855492"/>
              </p:ext>
            </p:extLst>
          </p:nvPr>
        </p:nvGraphicFramePr>
        <p:xfrm>
          <a:off x="838200" y="1825625"/>
          <a:ext cx="10515600" cy="483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9321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Наши достижения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5" y="1355272"/>
            <a:ext cx="2351315" cy="3135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9" y="1355272"/>
            <a:ext cx="2166257" cy="3135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36" y="1355273"/>
            <a:ext cx="2326822" cy="3135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008" y="1315132"/>
            <a:ext cx="2226127" cy="3175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43" y="4718959"/>
            <a:ext cx="2836274" cy="2005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53" y="4718959"/>
            <a:ext cx="3129494" cy="18287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54" y="4619937"/>
            <a:ext cx="2728108" cy="192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53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243740"/>
            <a:ext cx="2235601" cy="3181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76" y="243742"/>
            <a:ext cx="2246146" cy="3181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88" y="3887053"/>
            <a:ext cx="2061720" cy="2825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60" y="356406"/>
            <a:ext cx="1764888" cy="3134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76" y="3995933"/>
            <a:ext cx="2960047" cy="20997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77" y="3995933"/>
            <a:ext cx="2956047" cy="20997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3" y="3491404"/>
            <a:ext cx="2341449" cy="3221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22" y="324194"/>
            <a:ext cx="2192297" cy="31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0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прошел наш учебный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9" y="1507808"/>
            <a:ext cx="4351596" cy="3263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45" y="1507808"/>
            <a:ext cx="4351596" cy="3263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39" y="2717178"/>
            <a:ext cx="5478204" cy="4108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00" y="5061857"/>
            <a:ext cx="3265714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400"/>
              <a:t>И НА УЛИЦЕ И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2744903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7397" cy="4089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04" y="0"/>
            <a:ext cx="3067397" cy="4089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40" y="0"/>
            <a:ext cx="3067397" cy="4089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2294313"/>
            <a:ext cx="6129250" cy="4596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51" y="2310940"/>
            <a:ext cx="6129250" cy="45969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8266" y="2677886"/>
            <a:ext cx="777052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000"/>
              <a:t>НА ЗАНЯТИЯХ И РАЗВЛЕЧЕНИЯХ</a:t>
            </a:r>
          </a:p>
        </p:txBody>
      </p:sp>
    </p:spTree>
    <p:extLst>
      <p:ext uri="{BB962C8B-B14F-4D97-AF65-F5344CB8AC3E}">
        <p14:creationId xmlns:p14="http://schemas.microsoft.com/office/powerpoint/2010/main" val="3417947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2656"/>
            <a:ext cx="2549979" cy="3399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64" y="228600"/>
            <a:ext cx="2549979" cy="3399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70" y="130629"/>
            <a:ext cx="2549979" cy="3399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745240"/>
            <a:ext cx="5483680" cy="4112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0" y="2711562"/>
            <a:ext cx="5617028" cy="42127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2086" y="1877786"/>
            <a:ext cx="7527471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4400"/>
              <a:t>ОЧЕНЬ ДРУЖНО И ВЕСЕЛО</a:t>
            </a:r>
          </a:p>
        </p:txBody>
      </p:sp>
    </p:spTree>
    <p:extLst>
      <p:ext uri="{BB962C8B-B14F-4D97-AF65-F5344CB8AC3E}">
        <p14:creationId xmlns:p14="http://schemas.microsoft.com/office/powerpoint/2010/main" val="534509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33"/>
  <p:tag name="AS_OS" val="Microsoft Windows NT 10.0.20348.0"/>
  <p:tag name="AS_RELEASE_DATE" val="2024.11.14"/>
  <p:tag name="AS_TITLE" val="Aspose.Slides for .NET6"/>
  <p:tag name="AS_VERSION" val="24.1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478</TotalTime>
  <Words>218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Italic</vt:lpstr>
      <vt:lpstr>Monotype Corsiva</vt:lpstr>
      <vt:lpstr>Тема Office</vt:lpstr>
      <vt:lpstr>Презентация PowerPoint</vt:lpstr>
      <vt:lpstr>Характеристика группы:  Работа осуществляется по ООП ДОУ Списочный состав: 25 человек 14 девочек и 11 мальчиков</vt:lpstr>
      <vt:lpstr>Анализ посещаемости детей  за отчетный период</vt:lpstr>
      <vt:lpstr>Результаты работы по основным направлениям в работе в ДОУ на 2020-2021 учебный год</vt:lpstr>
      <vt:lpstr>Наши достижения</vt:lpstr>
      <vt:lpstr>Презентация PowerPoint</vt:lpstr>
      <vt:lpstr>Как прошел наш учебный год</vt:lpstr>
      <vt:lpstr>Презентация PowerPoint</vt:lpstr>
      <vt:lpstr>Презентация PowerPoint</vt:lpstr>
      <vt:lpstr>Презентация PowerPoint</vt:lpstr>
      <vt:lpstr>Тема по самообразованию Куличкиной С.И.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17</cp:revision>
  <dcterms:created xsi:type="dcterms:W3CDTF">2021-06-02T14:30:50Z</dcterms:created>
  <dcterms:modified xsi:type="dcterms:W3CDTF">2025-01-28T09:18:42Z</dcterms:modified>
</cp:coreProperties>
</file>