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3" r:id="rId4"/>
    <p:sldId id="260" r:id="rId5"/>
    <p:sldId id="274" r:id="rId6"/>
    <p:sldId id="257" r:id="rId7"/>
    <p:sldId id="261" r:id="rId8"/>
    <p:sldId id="275" r:id="rId9"/>
    <p:sldId id="263" r:id="rId10"/>
    <p:sldId id="262" r:id="rId11"/>
    <p:sldId id="264" r:id="rId12"/>
    <p:sldId id="265" r:id="rId13"/>
    <p:sldId id="266" r:id="rId14"/>
    <p:sldId id="267" r:id="rId15"/>
    <p:sldId id="268"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AD8E37-AA5A-447E-A27B-7B8B755E7397}" type="datetimeFigureOut">
              <a:rPr lang="en-US" smtClean="0"/>
              <a:pPr/>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C8FBE-AE1D-4E23-AA8F-97746AA342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AD8E37-AA5A-447E-A27B-7B8B755E7397}" type="datetimeFigureOut">
              <a:rPr lang="en-US" smtClean="0"/>
              <a:pPr/>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C8FBE-AE1D-4E23-AA8F-97746AA342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AD8E37-AA5A-447E-A27B-7B8B755E7397}" type="datetimeFigureOut">
              <a:rPr lang="en-US" smtClean="0"/>
              <a:pPr/>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C8FBE-AE1D-4E23-AA8F-97746AA342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AD8E37-AA5A-447E-A27B-7B8B755E7397}" type="datetimeFigureOut">
              <a:rPr lang="en-US" smtClean="0"/>
              <a:pPr/>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C8FBE-AE1D-4E23-AA8F-97746AA342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AD8E37-AA5A-447E-A27B-7B8B755E7397}" type="datetimeFigureOut">
              <a:rPr lang="en-US" smtClean="0"/>
              <a:pPr/>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C8FBE-AE1D-4E23-AA8F-97746AA342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AD8E37-AA5A-447E-A27B-7B8B755E7397}" type="datetimeFigureOut">
              <a:rPr lang="en-US" smtClean="0"/>
              <a:pPr/>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7C8FBE-AE1D-4E23-AA8F-97746AA342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AD8E37-AA5A-447E-A27B-7B8B755E7397}" type="datetimeFigureOut">
              <a:rPr lang="en-US" smtClean="0"/>
              <a:pPr/>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7C8FBE-AE1D-4E23-AA8F-97746AA342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AD8E37-AA5A-447E-A27B-7B8B755E7397}" type="datetimeFigureOut">
              <a:rPr lang="en-US" smtClean="0"/>
              <a:pPr/>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7C8FBE-AE1D-4E23-AA8F-97746AA342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D8E37-AA5A-447E-A27B-7B8B755E7397}" type="datetimeFigureOut">
              <a:rPr lang="en-US" smtClean="0"/>
              <a:pPr/>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7C8FBE-AE1D-4E23-AA8F-97746AA342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AD8E37-AA5A-447E-A27B-7B8B755E7397}" type="datetimeFigureOut">
              <a:rPr lang="en-US" smtClean="0"/>
              <a:pPr/>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7C8FBE-AE1D-4E23-AA8F-97746AA342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AD8E37-AA5A-447E-A27B-7B8B755E7397}" type="datetimeFigureOut">
              <a:rPr lang="en-US" smtClean="0"/>
              <a:pPr/>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7C8FBE-AE1D-4E23-AA8F-97746AA342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274638"/>
            <a:ext cx="792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1"/>
            <a:ext cx="7924800" cy="33528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AD8E37-AA5A-447E-A27B-7B8B755E7397}" type="datetimeFigureOut">
              <a:rPr lang="en-US" smtClean="0"/>
              <a:pPr/>
              <a:t>5/16/2024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C8FBE-AE1D-4E23-AA8F-97746AA342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2">
              <a:lumMod val="2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2">
              <a:lumMod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2">
              <a:lumMod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2">
              <a:lumMod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04800"/>
            <a:ext cx="7772400" cy="1470025"/>
          </a:xfrm>
        </p:spPr>
        <p:txBody>
          <a:bodyPr>
            <a:noAutofit/>
          </a:bodyPr>
          <a:lstStyle/>
          <a:p>
            <a:r>
              <a:rPr lang="ru-RU" sz="4800" b="1" dirty="0" smtClean="0">
                <a:solidFill>
                  <a:schemeClr val="tx1"/>
                </a:solidFill>
                <a:effectLst>
                  <a:outerShdw blurRad="38100" dist="38100" dir="2700000" algn="tl">
                    <a:srgbClr val="000000">
                      <a:alpha val="43137"/>
                    </a:srgbClr>
                  </a:outerShdw>
                </a:effectLst>
              </a:rPr>
              <a:t>Нетрадиционное рисование с детьми 2-3 лет</a:t>
            </a:r>
            <a:endParaRPr lang="ru-RU" sz="4800" b="1" dirty="0">
              <a:solidFill>
                <a:schemeClr val="tx1"/>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3429000" y="5943600"/>
            <a:ext cx="4495800" cy="914400"/>
          </a:xfrm>
        </p:spPr>
        <p:txBody>
          <a:bodyPr>
            <a:normAutofit fontScale="92500"/>
          </a:bodyPr>
          <a:lstStyle/>
          <a:p>
            <a:pPr algn="r"/>
            <a:r>
              <a:rPr lang="ru-RU" sz="2400" b="1" i="1" dirty="0" smtClean="0">
                <a:solidFill>
                  <a:schemeClr val="tx1"/>
                </a:solidFill>
              </a:rPr>
              <a:t>Подготовили: </a:t>
            </a:r>
            <a:r>
              <a:rPr lang="ru-RU" sz="2400" b="1" i="1" dirty="0" err="1" smtClean="0">
                <a:solidFill>
                  <a:schemeClr val="tx1"/>
                </a:solidFill>
              </a:rPr>
              <a:t>Ольховикова</a:t>
            </a:r>
            <a:r>
              <a:rPr lang="ru-RU" sz="2400" b="1" i="1" dirty="0" smtClean="0">
                <a:solidFill>
                  <a:schemeClr val="tx1"/>
                </a:solidFill>
              </a:rPr>
              <a:t> А.М. </a:t>
            </a:r>
          </a:p>
          <a:p>
            <a:pPr algn="r"/>
            <a:r>
              <a:rPr lang="ru-RU" sz="2400" b="1" i="1" dirty="0" err="1" smtClean="0">
                <a:solidFill>
                  <a:schemeClr val="tx1"/>
                </a:solidFill>
              </a:rPr>
              <a:t>Бухвалова</a:t>
            </a:r>
            <a:r>
              <a:rPr lang="ru-RU" sz="2400" b="1" i="1" dirty="0" smtClean="0">
                <a:solidFill>
                  <a:schemeClr val="tx1"/>
                </a:solidFill>
              </a:rPr>
              <a:t> Я.Н</a:t>
            </a:r>
            <a:r>
              <a:rPr lang="ru-RU" sz="2400" i="1" dirty="0" smtClean="0">
                <a:solidFill>
                  <a:schemeClr val="tx1"/>
                </a:solidFill>
              </a:rPr>
              <a:t>.</a:t>
            </a:r>
            <a:endParaRPr lang="ru-RU" sz="2400" i="1" dirty="0">
              <a:solidFill>
                <a:schemeClr val="tx1"/>
              </a:solidFill>
            </a:endParaRPr>
          </a:p>
        </p:txBody>
      </p:sp>
      <p:sp>
        <p:nvSpPr>
          <p:cNvPr id="4" name="Подзаголовок 2"/>
          <p:cNvSpPr txBox="1">
            <a:spLocks/>
          </p:cNvSpPr>
          <p:nvPr/>
        </p:nvSpPr>
        <p:spPr>
          <a:xfrm>
            <a:off x="3581400" y="6400800"/>
            <a:ext cx="1981200" cy="457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i="1" u="none" strike="noStrike" kern="1200" cap="none" spc="0" normalizeH="0" baseline="0" noProof="0" dirty="0" smtClean="0">
                <a:ln>
                  <a:noFill/>
                </a:ln>
                <a:effectLst/>
                <a:uLnTx/>
                <a:uFillTx/>
                <a:latin typeface="+mn-lt"/>
                <a:ea typeface="+mn-ea"/>
                <a:cs typeface="+mn-cs"/>
              </a:rPr>
              <a:t>Ярославль,2024 </a:t>
            </a:r>
            <a:endParaRPr kumimoji="0" lang="ru-RU" sz="2000" i="1"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bhk23jQQTyA.jpg"/>
          <p:cNvPicPr>
            <a:picLocks noGrp="1" noChangeAspect="1"/>
          </p:cNvPicPr>
          <p:nvPr>
            <p:ph idx="1"/>
          </p:nvPr>
        </p:nvPicPr>
        <p:blipFill>
          <a:blip r:embed="rId2" cstate="print"/>
          <a:stretch>
            <a:fillRect/>
          </a:stretch>
        </p:blipFill>
        <p:spPr>
          <a:xfrm>
            <a:off x="4800600" y="3581400"/>
            <a:ext cx="4038600" cy="3039993"/>
          </a:xfrm>
        </p:spPr>
      </p:pic>
      <p:pic>
        <p:nvPicPr>
          <p:cNvPr id="11" name="Рисунок 10" descr="IMG_20240513_091329.jpg"/>
          <p:cNvPicPr>
            <a:picLocks noChangeAspect="1"/>
          </p:cNvPicPr>
          <p:nvPr/>
        </p:nvPicPr>
        <p:blipFill>
          <a:blip r:embed="rId3" cstate="print"/>
          <a:srcRect t="22349" r="29259" b="28889"/>
          <a:stretch>
            <a:fillRect/>
          </a:stretch>
        </p:blipFill>
        <p:spPr>
          <a:xfrm>
            <a:off x="5638800" y="304800"/>
            <a:ext cx="3200400" cy="2941400"/>
          </a:xfrm>
          <a:prstGeom prst="rect">
            <a:avLst/>
          </a:prstGeom>
        </p:spPr>
      </p:pic>
      <p:sp>
        <p:nvSpPr>
          <p:cNvPr id="12" name="Скругленный прямоугольник 11"/>
          <p:cNvSpPr/>
          <p:nvPr/>
        </p:nvSpPr>
        <p:spPr>
          <a:xfrm>
            <a:off x="228600" y="152400"/>
            <a:ext cx="3200400" cy="1143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solidFill>
                  <a:schemeClr val="tx1"/>
                </a:solidFill>
                <a:latin typeface="Times New Roman" pitchFamily="18" charset="0"/>
                <a:ea typeface="+mj-ea"/>
                <a:cs typeface="Times New Roman" pitchFamily="18" charset="0"/>
              </a:rPr>
              <a:t>Оттиск штампом</a:t>
            </a:r>
            <a:endParaRPr lang="ru-RU" sz="2000" b="1" dirty="0"/>
          </a:p>
        </p:txBody>
      </p:sp>
      <p:sp>
        <p:nvSpPr>
          <p:cNvPr id="13" name="Скругленный прямоугольник 12"/>
          <p:cNvSpPr/>
          <p:nvPr/>
        </p:nvSpPr>
        <p:spPr>
          <a:xfrm>
            <a:off x="228600" y="1447800"/>
            <a:ext cx="3200400" cy="3048000"/>
          </a:xfrm>
          <a:prstGeom prst="roundRect">
            <a:avLst/>
          </a:prstGeom>
          <a:ln>
            <a:solidFill>
              <a:schemeClr val="tx2">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ru-RU" sz="2000" dirty="0" smtClean="0">
                <a:solidFill>
                  <a:schemeClr val="tx1"/>
                </a:solidFill>
                <a:latin typeface="Times New Roman" pitchFamily="18" charset="0"/>
                <a:cs typeface="Times New Roman" pitchFamily="18" charset="0"/>
              </a:rPr>
              <a:t>Ребёнок прижимает губку, штамп, половинку фрукта к штемпельной подушке с краской и наносит оттиск на бумагу. Для получения другого цвета меняется и мисочка и штамп.</a:t>
            </a:r>
          </a:p>
        </p:txBody>
      </p:sp>
      <p:pic>
        <p:nvPicPr>
          <p:cNvPr id="6" name="Рисунок 5" descr="ToP7MOQP838.jpg"/>
          <p:cNvPicPr>
            <a:picLocks noChangeAspect="1"/>
          </p:cNvPicPr>
          <p:nvPr/>
        </p:nvPicPr>
        <p:blipFill>
          <a:blip r:embed="rId4" cstate="print"/>
          <a:srcRect t="17500" r="13653" b="17500"/>
          <a:stretch>
            <a:fillRect/>
          </a:stretch>
        </p:blipFill>
        <p:spPr>
          <a:xfrm>
            <a:off x="1828800" y="4343400"/>
            <a:ext cx="2590800" cy="2590800"/>
          </a:xfrm>
          <a:prstGeom prst="rect">
            <a:avLst/>
          </a:prstGeom>
        </p:spPr>
      </p:pic>
      <p:pic>
        <p:nvPicPr>
          <p:cNvPr id="10" name="Рисунок 9" descr="IMG_20240513_125601.jpg"/>
          <p:cNvPicPr>
            <a:picLocks noChangeAspect="1"/>
          </p:cNvPicPr>
          <p:nvPr/>
        </p:nvPicPr>
        <p:blipFill>
          <a:blip r:embed="rId5" cstate="print"/>
          <a:srcRect l="6293" t="16519" r="8752"/>
          <a:stretch>
            <a:fillRect/>
          </a:stretch>
        </p:blipFill>
        <p:spPr>
          <a:xfrm>
            <a:off x="3657600" y="704475"/>
            <a:ext cx="1905000" cy="24959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ercWMtYTBoU.jpg"/>
          <p:cNvPicPr>
            <a:picLocks noGrp="1" noChangeAspect="1"/>
          </p:cNvPicPr>
          <p:nvPr>
            <p:ph idx="1"/>
          </p:nvPr>
        </p:nvPicPr>
        <p:blipFill>
          <a:blip r:embed="rId2" cstate="print"/>
          <a:srcRect l="9415" t="6254" b="12444"/>
          <a:stretch>
            <a:fillRect/>
          </a:stretch>
        </p:blipFill>
        <p:spPr>
          <a:xfrm>
            <a:off x="4724400" y="457200"/>
            <a:ext cx="3505200" cy="2368114"/>
          </a:xfrm>
        </p:spPr>
      </p:pic>
      <p:pic>
        <p:nvPicPr>
          <p:cNvPr id="6" name="Рисунок 5" descr="QPBzjfbA-bw.jpg"/>
          <p:cNvPicPr>
            <a:picLocks noChangeAspect="1"/>
          </p:cNvPicPr>
          <p:nvPr/>
        </p:nvPicPr>
        <p:blipFill>
          <a:blip r:embed="rId3" cstate="print"/>
          <a:srcRect r="11653" b="33279"/>
          <a:stretch>
            <a:fillRect/>
          </a:stretch>
        </p:blipFill>
        <p:spPr>
          <a:xfrm>
            <a:off x="3657600" y="2895600"/>
            <a:ext cx="2819400" cy="2828515"/>
          </a:xfrm>
          <a:prstGeom prst="rect">
            <a:avLst/>
          </a:prstGeom>
        </p:spPr>
      </p:pic>
      <p:pic>
        <p:nvPicPr>
          <p:cNvPr id="7" name="Рисунок 6" descr="ylWu7yLdro8.jpg"/>
          <p:cNvPicPr>
            <a:picLocks noChangeAspect="1"/>
          </p:cNvPicPr>
          <p:nvPr/>
        </p:nvPicPr>
        <p:blipFill>
          <a:blip r:embed="rId4" cstate="print"/>
          <a:srcRect t="15790" b="17540"/>
          <a:stretch>
            <a:fillRect/>
          </a:stretch>
        </p:blipFill>
        <p:spPr>
          <a:xfrm>
            <a:off x="6582513" y="4419600"/>
            <a:ext cx="2409087" cy="2133600"/>
          </a:xfrm>
          <a:prstGeom prst="rect">
            <a:avLst/>
          </a:prstGeom>
        </p:spPr>
      </p:pic>
      <p:sp>
        <p:nvSpPr>
          <p:cNvPr id="8" name="Скругленный прямоугольник 7"/>
          <p:cNvSpPr/>
          <p:nvPr/>
        </p:nvSpPr>
        <p:spPr>
          <a:xfrm>
            <a:off x="228600" y="228600"/>
            <a:ext cx="3352800" cy="1143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solidFill>
                  <a:schemeClr val="tx1"/>
                </a:solidFill>
                <a:latin typeface="Times New Roman" pitchFamily="18" charset="0"/>
                <a:cs typeface="Times New Roman" pitchFamily="18" charset="0"/>
              </a:rPr>
              <a:t>Рисование вилкой</a:t>
            </a:r>
            <a:endParaRPr lang="ru-RU" sz="2400" b="1" dirty="0"/>
          </a:p>
        </p:txBody>
      </p:sp>
      <p:sp>
        <p:nvSpPr>
          <p:cNvPr id="9" name="Скругленный прямоугольник 8"/>
          <p:cNvSpPr/>
          <p:nvPr/>
        </p:nvSpPr>
        <p:spPr>
          <a:xfrm>
            <a:off x="228600" y="1524000"/>
            <a:ext cx="3352800" cy="3124200"/>
          </a:xfrm>
          <a:prstGeom prst="roundRect">
            <a:avLst/>
          </a:prstGeom>
          <a:ln>
            <a:solidFill>
              <a:schemeClr val="tx2">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ru-RU" sz="2000" dirty="0" smtClean="0">
                <a:solidFill>
                  <a:schemeClr val="tx1"/>
                </a:solidFill>
                <a:latin typeface="Times New Roman" pitchFamily="18" charset="0"/>
                <a:cs typeface="Times New Roman" pitchFamily="18" charset="0"/>
              </a:rPr>
              <a:t>Ребёнок прижимает вилку к миске с краской и наносит оттиск на бумагу. Для получения другого цвета меняется и вилка и миска с краской. Недостающие детали дорисовываются.</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dj9d2DVM16Y.jpg"/>
          <p:cNvPicPr>
            <a:picLocks noGrp="1" noChangeAspect="1"/>
          </p:cNvPicPr>
          <p:nvPr>
            <p:ph idx="1"/>
          </p:nvPr>
        </p:nvPicPr>
        <p:blipFill>
          <a:blip r:embed="rId2" cstate="print"/>
          <a:stretch>
            <a:fillRect/>
          </a:stretch>
        </p:blipFill>
        <p:spPr>
          <a:xfrm>
            <a:off x="3495041" y="381000"/>
            <a:ext cx="2753359" cy="3657600"/>
          </a:xfrm>
        </p:spPr>
      </p:pic>
      <p:pic>
        <p:nvPicPr>
          <p:cNvPr id="6" name="Рисунок 5" descr="sG1nJxD50Ro.jpg"/>
          <p:cNvPicPr>
            <a:picLocks noChangeAspect="1"/>
          </p:cNvPicPr>
          <p:nvPr/>
        </p:nvPicPr>
        <p:blipFill>
          <a:blip r:embed="rId3" cstate="print"/>
          <a:srcRect l="21789"/>
          <a:stretch>
            <a:fillRect/>
          </a:stretch>
        </p:blipFill>
        <p:spPr>
          <a:xfrm>
            <a:off x="6324600" y="1524000"/>
            <a:ext cx="2735255" cy="4645800"/>
          </a:xfrm>
          <a:prstGeom prst="rect">
            <a:avLst/>
          </a:prstGeom>
        </p:spPr>
      </p:pic>
      <p:sp>
        <p:nvSpPr>
          <p:cNvPr id="7" name="Скругленный прямоугольник 6"/>
          <p:cNvSpPr/>
          <p:nvPr/>
        </p:nvSpPr>
        <p:spPr>
          <a:xfrm>
            <a:off x="152400" y="228600"/>
            <a:ext cx="3200400" cy="1143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solidFill>
                  <a:schemeClr val="tx1"/>
                </a:solidFill>
                <a:latin typeface="Times New Roman" pitchFamily="18" charset="0"/>
                <a:cs typeface="Times New Roman" pitchFamily="18" charset="0"/>
              </a:rPr>
              <a:t>Рисование картоном</a:t>
            </a:r>
            <a:endParaRPr lang="ru-RU" sz="2400" b="1" dirty="0"/>
          </a:p>
        </p:txBody>
      </p:sp>
      <p:sp>
        <p:nvSpPr>
          <p:cNvPr id="8" name="Скругленный прямоугольник 7"/>
          <p:cNvSpPr/>
          <p:nvPr/>
        </p:nvSpPr>
        <p:spPr>
          <a:xfrm>
            <a:off x="152400" y="1524000"/>
            <a:ext cx="3200400" cy="4419600"/>
          </a:xfrm>
          <a:prstGeom prst="roundRect">
            <a:avLst/>
          </a:prstGeom>
          <a:ln>
            <a:solidFill>
              <a:schemeClr val="tx2">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ru-RU" sz="2000" dirty="0" smtClean="0">
                <a:solidFill>
                  <a:schemeClr val="tx1"/>
                </a:solidFill>
                <a:latin typeface="Times New Roman" pitchFamily="18" charset="0"/>
                <a:cs typeface="Times New Roman" pitchFamily="18" charset="0"/>
              </a:rPr>
              <a:t>Предварительно гофрированный картон очищается от ненужных частей и скручивается в тубус. Ребенок обмакивает в краску конец тубуса после ставит его перпендикулярно к белому листу бумаги и начинает изображать. Недостающие детали дорисовываются.</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3XVouodI9tA.jpg"/>
          <p:cNvPicPr>
            <a:picLocks noGrp="1" noChangeAspect="1"/>
          </p:cNvPicPr>
          <p:nvPr>
            <p:ph idx="1"/>
          </p:nvPr>
        </p:nvPicPr>
        <p:blipFill>
          <a:blip r:embed="rId2" cstate="print"/>
          <a:stretch>
            <a:fillRect/>
          </a:stretch>
        </p:blipFill>
        <p:spPr>
          <a:xfrm>
            <a:off x="3927879" y="273051"/>
            <a:ext cx="2439000" cy="3240000"/>
          </a:xfrm>
        </p:spPr>
      </p:pic>
      <p:pic>
        <p:nvPicPr>
          <p:cNvPr id="6" name="Рисунок 5" descr="IMG_20240506_091014.jpg"/>
          <p:cNvPicPr>
            <a:picLocks noChangeAspect="1"/>
          </p:cNvPicPr>
          <p:nvPr/>
        </p:nvPicPr>
        <p:blipFill>
          <a:blip r:embed="rId3" cstate="print"/>
          <a:stretch>
            <a:fillRect/>
          </a:stretch>
        </p:blipFill>
        <p:spPr>
          <a:xfrm>
            <a:off x="6477000" y="838200"/>
            <a:ext cx="2430000" cy="3240000"/>
          </a:xfrm>
          <a:prstGeom prst="rect">
            <a:avLst/>
          </a:prstGeom>
        </p:spPr>
      </p:pic>
      <p:pic>
        <p:nvPicPr>
          <p:cNvPr id="8" name="Рисунок 7" descr="detsad-2265553-1662042181.jpg"/>
          <p:cNvPicPr>
            <a:picLocks noChangeAspect="1"/>
          </p:cNvPicPr>
          <p:nvPr/>
        </p:nvPicPr>
        <p:blipFill>
          <a:blip r:embed="rId4" cstate="print"/>
          <a:srcRect l="12912" t="13333" r="12912" b="8889"/>
          <a:stretch>
            <a:fillRect/>
          </a:stretch>
        </p:blipFill>
        <p:spPr>
          <a:xfrm>
            <a:off x="3581400" y="3276600"/>
            <a:ext cx="2209800" cy="3093720"/>
          </a:xfrm>
          <a:prstGeom prst="rect">
            <a:avLst/>
          </a:prstGeom>
        </p:spPr>
      </p:pic>
      <p:sp>
        <p:nvSpPr>
          <p:cNvPr id="9" name="Скругленный прямоугольник 8"/>
          <p:cNvSpPr/>
          <p:nvPr/>
        </p:nvSpPr>
        <p:spPr>
          <a:xfrm>
            <a:off x="152400" y="228600"/>
            <a:ext cx="3352800" cy="1143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solidFill>
                  <a:schemeClr val="tx1"/>
                </a:solidFill>
                <a:latin typeface="Times New Roman" pitchFamily="18" charset="0"/>
                <a:cs typeface="Times New Roman" pitchFamily="18" charset="0"/>
              </a:rPr>
              <a:t>Рисование втулкой</a:t>
            </a:r>
            <a:endParaRPr lang="ru-RU" sz="2400" b="1" dirty="0"/>
          </a:p>
        </p:txBody>
      </p:sp>
      <p:sp>
        <p:nvSpPr>
          <p:cNvPr id="10" name="Скругленный прямоугольник 9"/>
          <p:cNvSpPr/>
          <p:nvPr/>
        </p:nvSpPr>
        <p:spPr>
          <a:xfrm>
            <a:off x="152400" y="1524000"/>
            <a:ext cx="3352800" cy="5105400"/>
          </a:xfrm>
          <a:prstGeom prst="roundRect">
            <a:avLst/>
          </a:prstGeom>
          <a:ln>
            <a:solidFill>
              <a:schemeClr val="tx2">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ru-RU" sz="2000" dirty="0" smtClean="0">
                <a:solidFill>
                  <a:schemeClr val="tx1"/>
                </a:solidFill>
                <a:latin typeface="Times New Roman" pitchFamily="18" charset="0"/>
                <a:cs typeface="Times New Roman" pitchFamily="18" charset="0"/>
              </a:rPr>
              <a:t>Предварительно на втулке необходимо сделать надрезы примерно до середины и отогнуть их в стороны. В тарелочке распределяется краска, так, чтобы заголовка полностью погружалась в нее. Ребенок набирает краску на втулку и делает на картоне отпечатки. Можно нарисовать: колючки ежику, салют, одуванчики и многое другое.</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G_20240404_090216.jpg"/>
          <p:cNvPicPr>
            <a:picLocks noGrp="1" noChangeAspect="1"/>
          </p:cNvPicPr>
          <p:nvPr>
            <p:ph idx="1"/>
          </p:nvPr>
        </p:nvPicPr>
        <p:blipFill>
          <a:blip r:embed="rId2" cstate="print"/>
          <a:srcRect r="2767" b="6240"/>
          <a:stretch>
            <a:fillRect/>
          </a:stretch>
        </p:blipFill>
        <p:spPr>
          <a:xfrm>
            <a:off x="3886200" y="381000"/>
            <a:ext cx="2133600" cy="2743200"/>
          </a:xfrm>
        </p:spPr>
      </p:pic>
      <p:pic>
        <p:nvPicPr>
          <p:cNvPr id="6" name="Рисунок 5" descr="IMG_20240404_090333.jpg"/>
          <p:cNvPicPr>
            <a:picLocks noChangeAspect="1"/>
          </p:cNvPicPr>
          <p:nvPr/>
        </p:nvPicPr>
        <p:blipFill>
          <a:blip r:embed="rId3" cstate="print"/>
          <a:srcRect r="17015" b="19978"/>
          <a:stretch>
            <a:fillRect/>
          </a:stretch>
        </p:blipFill>
        <p:spPr>
          <a:xfrm>
            <a:off x="6477000" y="381000"/>
            <a:ext cx="2133600" cy="2743200"/>
          </a:xfrm>
          <a:prstGeom prst="rect">
            <a:avLst/>
          </a:prstGeom>
        </p:spPr>
      </p:pic>
      <p:sp>
        <p:nvSpPr>
          <p:cNvPr id="7" name="Скругленный прямоугольник 6"/>
          <p:cNvSpPr/>
          <p:nvPr/>
        </p:nvSpPr>
        <p:spPr>
          <a:xfrm>
            <a:off x="228600" y="228600"/>
            <a:ext cx="3352800" cy="1143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solidFill>
                  <a:schemeClr val="tx1"/>
                </a:solidFill>
                <a:latin typeface="Times New Roman" pitchFamily="18" charset="0"/>
                <a:cs typeface="Times New Roman" pitchFamily="18" charset="0"/>
              </a:rPr>
              <a:t>Монотипия</a:t>
            </a:r>
            <a:endParaRPr lang="ru-RU" sz="2000" b="1" dirty="0"/>
          </a:p>
        </p:txBody>
      </p:sp>
      <p:sp>
        <p:nvSpPr>
          <p:cNvPr id="8" name="Скругленный прямоугольник 7"/>
          <p:cNvSpPr/>
          <p:nvPr/>
        </p:nvSpPr>
        <p:spPr>
          <a:xfrm>
            <a:off x="228600" y="1524000"/>
            <a:ext cx="3352800" cy="4267200"/>
          </a:xfrm>
          <a:prstGeom prst="roundRect">
            <a:avLst/>
          </a:prstGeom>
          <a:ln>
            <a:solidFill>
              <a:schemeClr val="tx2">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ru-RU" sz="2000" dirty="0" smtClean="0">
                <a:solidFill>
                  <a:schemeClr val="tx1"/>
                </a:solidFill>
                <a:latin typeface="Times New Roman" pitchFamily="18" charset="0"/>
                <a:cs typeface="Times New Roman" pitchFamily="18" charset="0"/>
              </a:rPr>
              <a:t>Рисунок наносится сначала на одно половинку листа, а потом с помощью сложения он отпечатывается на другую половику листа.</a:t>
            </a:r>
          </a:p>
          <a:p>
            <a:pPr algn="just"/>
            <a:r>
              <a:rPr lang="ru-RU" sz="2000" dirty="0" smtClean="0">
                <a:solidFill>
                  <a:schemeClr val="tx1"/>
                </a:solidFill>
                <a:latin typeface="Times New Roman" pitchFamily="18" charset="0"/>
                <a:cs typeface="Times New Roman" pitchFamily="18" charset="0"/>
              </a:rPr>
              <a:t>Каждый раз это будет новый и неповторимый рисунок. Можно нарисовать бабочку, дерево, яблочко, жучков  и другое. </a:t>
            </a:r>
          </a:p>
        </p:txBody>
      </p:sp>
      <p:pic>
        <p:nvPicPr>
          <p:cNvPr id="9" name="Рисунок 8" descr="IMG_20240514_182654.jpg"/>
          <p:cNvPicPr>
            <a:picLocks noChangeAspect="1"/>
          </p:cNvPicPr>
          <p:nvPr/>
        </p:nvPicPr>
        <p:blipFill>
          <a:blip r:embed="rId4" cstate="print"/>
          <a:srcRect b="9407"/>
          <a:stretch>
            <a:fillRect/>
          </a:stretch>
        </p:blipFill>
        <p:spPr>
          <a:xfrm rot="10800000">
            <a:off x="4038600" y="3429000"/>
            <a:ext cx="4320000" cy="2935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G_20240508_090005.jpg"/>
          <p:cNvPicPr>
            <a:picLocks noGrp="1" noChangeAspect="1"/>
          </p:cNvPicPr>
          <p:nvPr>
            <p:ph idx="1"/>
          </p:nvPr>
        </p:nvPicPr>
        <p:blipFill>
          <a:blip r:embed="rId2" cstate="print"/>
          <a:stretch>
            <a:fillRect/>
          </a:stretch>
        </p:blipFill>
        <p:spPr>
          <a:xfrm>
            <a:off x="6477000" y="457200"/>
            <a:ext cx="2430000" cy="3240000"/>
          </a:xfrm>
        </p:spPr>
      </p:pic>
      <p:pic>
        <p:nvPicPr>
          <p:cNvPr id="7" name="Рисунок 6" descr="IMG_20240508_090633.jpg"/>
          <p:cNvPicPr>
            <a:picLocks noChangeAspect="1"/>
          </p:cNvPicPr>
          <p:nvPr/>
        </p:nvPicPr>
        <p:blipFill>
          <a:blip r:embed="rId3" cstate="print"/>
          <a:srcRect l="10076" t="13025" r="6231" b="13128"/>
          <a:stretch>
            <a:fillRect/>
          </a:stretch>
        </p:blipFill>
        <p:spPr>
          <a:xfrm rot="10800000">
            <a:off x="4267200" y="3810000"/>
            <a:ext cx="4191000" cy="2773456"/>
          </a:xfrm>
          <a:prstGeom prst="rect">
            <a:avLst/>
          </a:prstGeom>
        </p:spPr>
      </p:pic>
      <p:pic>
        <p:nvPicPr>
          <p:cNvPr id="8" name="Рисунок 7" descr="IMG_20240508_090137.jpg"/>
          <p:cNvPicPr>
            <a:picLocks noChangeAspect="1"/>
          </p:cNvPicPr>
          <p:nvPr/>
        </p:nvPicPr>
        <p:blipFill>
          <a:blip r:embed="rId4" cstate="print"/>
          <a:srcRect r="11795" b="12308"/>
          <a:stretch>
            <a:fillRect/>
          </a:stretch>
        </p:blipFill>
        <p:spPr>
          <a:xfrm>
            <a:off x="3886200" y="457200"/>
            <a:ext cx="2444210" cy="3240000"/>
          </a:xfrm>
          <a:prstGeom prst="rect">
            <a:avLst/>
          </a:prstGeom>
        </p:spPr>
      </p:pic>
      <p:sp>
        <p:nvSpPr>
          <p:cNvPr id="9" name="Скругленный прямоугольник 8"/>
          <p:cNvSpPr/>
          <p:nvPr/>
        </p:nvSpPr>
        <p:spPr>
          <a:xfrm>
            <a:off x="76200" y="228600"/>
            <a:ext cx="3733800" cy="1143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solidFill>
                  <a:schemeClr val="tx1"/>
                </a:solidFill>
                <a:latin typeface="Times New Roman" pitchFamily="18" charset="0"/>
                <a:cs typeface="Times New Roman" pitchFamily="18" charset="0"/>
              </a:rPr>
              <a:t>Рисование </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воздушно – пупырчатой пленкой</a:t>
            </a:r>
            <a:endParaRPr lang="ru-RU" sz="2400" b="1" dirty="0"/>
          </a:p>
        </p:txBody>
      </p:sp>
      <p:sp>
        <p:nvSpPr>
          <p:cNvPr id="10" name="Скругленный прямоугольник 9"/>
          <p:cNvSpPr/>
          <p:nvPr/>
        </p:nvSpPr>
        <p:spPr>
          <a:xfrm>
            <a:off x="76200" y="1524000"/>
            <a:ext cx="3733800" cy="3200400"/>
          </a:xfrm>
          <a:prstGeom prst="roundRect">
            <a:avLst/>
          </a:prstGeom>
          <a:ln>
            <a:solidFill>
              <a:schemeClr val="tx2">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ru-RU" sz="2000" dirty="0" smtClean="0">
                <a:solidFill>
                  <a:schemeClr val="tx1"/>
                </a:solidFill>
                <a:latin typeface="Times New Roman" pitchFamily="18" charset="0"/>
                <a:cs typeface="Times New Roman" pitchFamily="18" charset="0"/>
              </a:rPr>
              <a:t>На </a:t>
            </a:r>
            <a:r>
              <a:rPr lang="ru-RU" sz="2000" dirty="0" err="1" smtClean="0">
                <a:solidFill>
                  <a:schemeClr val="tx1"/>
                </a:solidFill>
                <a:latin typeface="Times New Roman" pitchFamily="18" charset="0"/>
                <a:cs typeface="Times New Roman" pitchFamily="18" charset="0"/>
              </a:rPr>
              <a:t>ввп</a:t>
            </a:r>
            <a:r>
              <a:rPr lang="ru-RU" sz="2000" dirty="0" smtClean="0">
                <a:solidFill>
                  <a:schemeClr val="tx1"/>
                </a:solidFill>
                <a:latin typeface="Times New Roman" pitchFamily="18" charset="0"/>
                <a:cs typeface="Times New Roman" pitchFamily="18" charset="0"/>
              </a:rPr>
              <a:t> наносится краска и делается отпечаток на листе бумаги. Недостающие детали дорисовываются. Можно нарисовать рыбок, деревья, пчелиные соты, цветы и прочее.</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G_20240312_165703.jpg"/>
          <p:cNvPicPr>
            <a:picLocks noGrp="1" noChangeAspect="1"/>
          </p:cNvPicPr>
          <p:nvPr>
            <p:ph idx="1"/>
          </p:nvPr>
        </p:nvPicPr>
        <p:blipFill>
          <a:blip r:embed="rId2" cstate="print"/>
          <a:stretch>
            <a:fillRect/>
          </a:stretch>
        </p:blipFill>
        <p:spPr>
          <a:xfrm>
            <a:off x="5181600" y="3581400"/>
            <a:ext cx="3556000" cy="2667000"/>
          </a:xfrm>
        </p:spPr>
      </p:pic>
      <p:pic>
        <p:nvPicPr>
          <p:cNvPr id="6" name="Рисунок 5" descr="IMG_20240312_165714.jpg"/>
          <p:cNvPicPr>
            <a:picLocks noChangeAspect="1"/>
          </p:cNvPicPr>
          <p:nvPr/>
        </p:nvPicPr>
        <p:blipFill>
          <a:blip r:embed="rId3" cstate="print"/>
          <a:stretch>
            <a:fillRect/>
          </a:stretch>
        </p:blipFill>
        <p:spPr>
          <a:xfrm>
            <a:off x="3581400" y="438150"/>
            <a:ext cx="3886200" cy="2914650"/>
          </a:xfrm>
          <a:prstGeom prst="rect">
            <a:avLst/>
          </a:prstGeom>
        </p:spPr>
      </p:pic>
      <p:sp>
        <p:nvSpPr>
          <p:cNvPr id="8" name="Скругленный прямоугольник 7"/>
          <p:cNvSpPr/>
          <p:nvPr/>
        </p:nvSpPr>
        <p:spPr>
          <a:xfrm>
            <a:off x="152400" y="228600"/>
            <a:ext cx="3352800" cy="1143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solidFill>
                  <a:schemeClr val="tx1"/>
                </a:solidFill>
                <a:latin typeface="Times New Roman" pitchFamily="18" charset="0"/>
                <a:cs typeface="Times New Roman" pitchFamily="18" charset="0"/>
              </a:rPr>
              <a:t>Энкаустика </a:t>
            </a:r>
            <a:endParaRPr lang="ru-RU" sz="2000" b="1" dirty="0"/>
          </a:p>
        </p:txBody>
      </p:sp>
      <p:sp>
        <p:nvSpPr>
          <p:cNvPr id="9" name="Скругленный прямоугольник 8"/>
          <p:cNvSpPr/>
          <p:nvPr/>
        </p:nvSpPr>
        <p:spPr>
          <a:xfrm>
            <a:off x="152400" y="1524000"/>
            <a:ext cx="3352800" cy="3352800"/>
          </a:xfrm>
          <a:prstGeom prst="roundRect">
            <a:avLst/>
          </a:prstGeom>
          <a:ln>
            <a:solidFill>
              <a:schemeClr val="tx2">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ru-RU" sz="2000" dirty="0" smtClean="0">
                <a:solidFill>
                  <a:schemeClr val="tx1"/>
                </a:solidFill>
                <a:latin typeface="Times New Roman" pitchFamily="18" charset="0"/>
                <a:cs typeface="Times New Roman" pitchFamily="18" charset="0"/>
              </a:rPr>
              <a:t>Восковая живопись или энкаустика. </a:t>
            </a:r>
          </a:p>
          <a:p>
            <a:pPr algn="just"/>
            <a:r>
              <a:rPr lang="ru-RU" sz="2000" dirty="0" smtClean="0">
                <a:solidFill>
                  <a:schemeClr val="tx1"/>
                </a:solidFill>
                <a:latin typeface="Times New Roman" pitchFamily="18" charset="0"/>
                <a:cs typeface="Times New Roman" pitchFamily="18" charset="0"/>
              </a:rPr>
              <a:t>Для начала необходимо на листе нарисовать рисунок воском (свечой или мелком). С помощью губочки закрашиваем лист «белой» бумаги и ожидаем волшебство.</a:t>
            </a:r>
            <a:endParaRPr lang="ru-RU"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endParaRPr lang="ru-RU" sz="2400" dirty="0">
              <a:solidFill>
                <a:schemeClr val="tx1"/>
              </a:solidFill>
              <a:latin typeface="Times New Roman" pitchFamily="18" charset="0"/>
              <a:cs typeface="Times New Roman" pitchFamily="18" charset="0"/>
            </a:endParaRPr>
          </a:p>
        </p:txBody>
      </p:sp>
      <p:pic>
        <p:nvPicPr>
          <p:cNvPr id="5" name="Содержимое 4" descr="IMG_20240312_170826.jpg"/>
          <p:cNvPicPr>
            <a:picLocks noGrp="1" noChangeAspect="1"/>
          </p:cNvPicPr>
          <p:nvPr>
            <p:ph idx="1"/>
          </p:nvPr>
        </p:nvPicPr>
        <p:blipFill>
          <a:blip r:embed="rId2" cstate="print"/>
          <a:stretch>
            <a:fillRect/>
          </a:stretch>
        </p:blipFill>
        <p:spPr>
          <a:xfrm>
            <a:off x="3657600" y="381000"/>
            <a:ext cx="3360000" cy="2520000"/>
          </a:xfrm>
        </p:spPr>
      </p:pic>
      <p:pic>
        <p:nvPicPr>
          <p:cNvPr id="6" name="Рисунок 5" descr="IMG_20240312_170833.jpg"/>
          <p:cNvPicPr>
            <a:picLocks noChangeAspect="1"/>
          </p:cNvPicPr>
          <p:nvPr/>
        </p:nvPicPr>
        <p:blipFill>
          <a:blip r:embed="rId3" cstate="print"/>
          <a:stretch>
            <a:fillRect/>
          </a:stretch>
        </p:blipFill>
        <p:spPr>
          <a:xfrm>
            <a:off x="5410200" y="3124200"/>
            <a:ext cx="3360000" cy="2520000"/>
          </a:xfrm>
          <a:prstGeom prst="rect">
            <a:avLst/>
          </a:prstGeom>
        </p:spPr>
      </p:pic>
      <p:pic>
        <p:nvPicPr>
          <p:cNvPr id="7" name="Рисунок 6" descr="IMG_20240312_170853.jpg"/>
          <p:cNvPicPr>
            <a:picLocks noChangeAspect="1"/>
          </p:cNvPicPr>
          <p:nvPr/>
        </p:nvPicPr>
        <p:blipFill>
          <a:blip r:embed="rId4" cstate="print"/>
          <a:srcRect t="12309"/>
          <a:stretch>
            <a:fillRect/>
          </a:stretch>
        </p:blipFill>
        <p:spPr>
          <a:xfrm>
            <a:off x="1905000" y="4495800"/>
            <a:ext cx="3360000" cy="2209800"/>
          </a:xfrm>
          <a:prstGeom prst="rect">
            <a:avLst/>
          </a:prstGeom>
        </p:spPr>
      </p:pic>
      <p:sp>
        <p:nvSpPr>
          <p:cNvPr id="8" name="Скругленный прямоугольник 7"/>
          <p:cNvSpPr/>
          <p:nvPr/>
        </p:nvSpPr>
        <p:spPr>
          <a:xfrm>
            <a:off x="228600" y="228600"/>
            <a:ext cx="3352800" cy="1143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solidFill>
                  <a:schemeClr val="tx1"/>
                </a:solidFill>
                <a:latin typeface="Times New Roman" pitchFamily="18" charset="0"/>
                <a:cs typeface="Times New Roman" pitchFamily="18" charset="0"/>
              </a:rPr>
              <a:t>Рисование крупой</a:t>
            </a:r>
            <a:endParaRPr lang="ru-RU" sz="2400" b="1" dirty="0"/>
          </a:p>
        </p:txBody>
      </p:sp>
      <p:sp>
        <p:nvSpPr>
          <p:cNvPr id="9" name="Скругленный прямоугольник 8"/>
          <p:cNvSpPr/>
          <p:nvPr/>
        </p:nvSpPr>
        <p:spPr>
          <a:xfrm>
            <a:off x="228600" y="1524000"/>
            <a:ext cx="3352800" cy="2743200"/>
          </a:xfrm>
          <a:prstGeom prst="roundRect">
            <a:avLst/>
          </a:prstGeom>
          <a:ln>
            <a:solidFill>
              <a:schemeClr val="tx2">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ru-RU" sz="2000" dirty="0" smtClean="0">
                <a:solidFill>
                  <a:schemeClr val="tx1"/>
                </a:solidFill>
                <a:latin typeface="Times New Roman" pitchFamily="18" charset="0"/>
                <a:cs typeface="Times New Roman" pitchFamily="18" charset="0"/>
              </a:rPr>
              <a:t>Жидким клеем наносим рисунок на картон. Ребенок насыпает крупу на клей, а излишки стряхивает в специальную емкость (коробочку).</a:t>
            </a:r>
            <a:endParaRPr lang="ru-RU"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1"/>
                </a:solidFill>
                <a:latin typeface="Times New Roman" pitchFamily="18" charset="0"/>
                <a:cs typeface="Times New Roman" pitchFamily="18" charset="0"/>
              </a:rPr>
              <a:t>Цель и задачи</a:t>
            </a:r>
            <a:endParaRPr lang="ru-RU" dirty="0">
              <a:solidFill>
                <a:schemeClr val="tx1"/>
              </a:solidFill>
            </a:endParaRPr>
          </a:p>
        </p:txBody>
      </p:sp>
      <p:sp>
        <p:nvSpPr>
          <p:cNvPr id="3" name="Содержимое 2"/>
          <p:cNvSpPr>
            <a:spLocks noGrp="1"/>
          </p:cNvSpPr>
          <p:nvPr>
            <p:ph idx="1"/>
          </p:nvPr>
        </p:nvSpPr>
        <p:spPr>
          <a:xfrm>
            <a:off x="762000" y="1600200"/>
            <a:ext cx="7924800" cy="4648199"/>
          </a:xfrm>
        </p:spPr>
        <p:txBody>
          <a:bodyPr>
            <a:normAutofit fontScale="85000" lnSpcReduction="20000"/>
          </a:bodyPr>
          <a:lstStyle/>
          <a:p>
            <a:pPr marL="0" indent="360363" algn="just">
              <a:buNone/>
            </a:pPr>
            <a:r>
              <a:rPr lang="ru-RU" b="1" dirty="0" smtClean="0">
                <a:solidFill>
                  <a:schemeClr val="tx1"/>
                </a:solidFill>
                <a:latin typeface="Times New Roman" pitchFamily="18" charset="0"/>
                <a:cs typeface="Times New Roman" pitchFamily="18" charset="0"/>
              </a:rPr>
              <a:t>Цель</a:t>
            </a:r>
            <a:r>
              <a:rPr lang="ru-RU" dirty="0" smtClean="0">
                <a:solidFill>
                  <a:schemeClr val="tx1"/>
                </a:solidFill>
                <a:latin typeface="Times New Roman" pitchFamily="18" charset="0"/>
                <a:cs typeface="Times New Roman" pitchFamily="18" charset="0"/>
              </a:rPr>
              <a:t>: знакомить детей с техниками нетрадиционного рисования</a:t>
            </a:r>
          </a:p>
          <a:p>
            <a:pPr marL="0" indent="360363" algn="just">
              <a:buNone/>
            </a:pPr>
            <a:r>
              <a:rPr lang="ru-RU" b="1" dirty="0" smtClean="0">
                <a:solidFill>
                  <a:schemeClr val="tx1"/>
                </a:solidFill>
                <a:latin typeface="Times New Roman" pitchFamily="18" charset="0"/>
                <a:cs typeface="Times New Roman" pitchFamily="18" charset="0"/>
              </a:rPr>
              <a:t>Задачи</a:t>
            </a:r>
            <a:r>
              <a:rPr lang="ru-RU" dirty="0" smtClean="0">
                <a:solidFill>
                  <a:schemeClr val="tx1"/>
                </a:solidFill>
                <a:latin typeface="Times New Roman" pitchFamily="18" charset="0"/>
                <a:cs typeface="Times New Roman" pitchFamily="18" charset="0"/>
              </a:rPr>
              <a:t>: </a:t>
            </a:r>
          </a:p>
          <a:p>
            <a:pPr marL="0" indent="360363" algn="just">
              <a:buAutoNum type="arabicPeriod"/>
            </a:pPr>
            <a:r>
              <a:rPr lang="ru-RU" dirty="0" smtClean="0">
                <a:solidFill>
                  <a:schemeClr val="tx1"/>
                </a:solidFill>
                <a:latin typeface="Times New Roman" pitchFamily="18" charset="0"/>
                <a:cs typeface="Times New Roman" pitchFamily="18" charset="0"/>
              </a:rPr>
              <a:t>Сформировать технические навыки рисования; </a:t>
            </a:r>
          </a:p>
          <a:p>
            <a:pPr marL="0" indent="360363" algn="just">
              <a:buAutoNum type="arabicPeriod"/>
            </a:pPr>
            <a:r>
              <a:rPr lang="ru-RU" dirty="0" smtClean="0">
                <a:solidFill>
                  <a:schemeClr val="tx1"/>
                </a:solidFill>
                <a:latin typeface="Times New Roman" pitchFamily="18" charset="0"/>
                <a:cs typeface="Times New Roman" pitchFamily="18" charset="0"/>
              </a:rPr>
              <a:t>Познакомить с нетрадиционными техниками рисования; </a:t>
            </a:r>
          </a:p>
          <a:p>
            <a:pPr marL="0" indent="360363" algn="just">
              <a:buAutoNum type="arabicPeriod"/>
            </a:pPr>
            <a:r>
              <a:rPr lang="ru-RU" dirty="0" smtClean="0">
                <a:solidFill>
                  <a:schemeClr val="tx1"/>
                </a:solidFill>
                <a:latin typeface="Times New Roman" pitchFamily="18" charset="0"/>
                <a:cs typeface="Times New Roman" pitchFamily="18" charset="0"/>
              </a:rPr>
              <a:t>Обогащать и расширять художественный опыт;</a:t>
            </a:r>
          </a:p>
          <a:p>
            <a:pPr marL="0" indent="360363" algn="just">
              <a:buAutoNum type="arabicPeriod"/>
            </a:pPr>
            <a:r>
              <a:rPr lang="ru-RU" dirty="0" smtClean="0">
                <a:solidFill>
                  <a:schemeClr val="tx1"/>
                </a:solidFill>
                <a:latin typeface="Times New Roman" pitchFamily="18" charset="0"/>
                <a:cs typeface="Times New Roman" pitchFamily="18" charset="0"/>
              </a:rPr>
              <a:t>Побуждать экспериментировать; </a:t>
            </a:r>
          </a:p>
          <a:p>
            <a:pPr marL="0" indent="360363" algn="just">
              <a:buAutoNum type="arabicPeriod"/>
            </a:pPr>
            <a:r>
              <a:rPr lang="ru-RU" dirty="0" smtClean="0">
                <a:solidFill>
                  <a:schemeClr val="tx1"/>
                </a:solidFill>
                <a:latin typeface="Times New Roman" pitchFamily="18" charset="0"/>
                <a:cs typeface="Times New Roman" pitchFamily="18" charset="0"/>
              </a:rPr>
              <a:t>Развивать целенаправленную деятельность детей; </a:t>
            </a:r>
          </a:p>
          <a:p>
            <a:pPr marL="0" indent="360363" algn="just">
              <a:buAutoNum type="arabicPeriod"/>
            </a:pPr>
            <a:r>
              <a:rPr lang="ru-RU" dirty="0" smtClean="0">
                <a:solidFill>
                  <a:schemeClr val="tx1"/>
                </a:solidFill>
                <a:latin typeface="Times New Roman" pitchFamily="18" charset="0"/>
                <a:cs typeface="Times New Roman" pitchFamily="18" charset="0"/>
              </a:rPr>
              <a:t>Способствовать возникновению у него ощущения, что продукт его деятельности интересен другим и ему самому.</a:t>
            </a:r>
          </a:p>
          <a:p>
            <a:pPr marL="0" indent="360363" algn="just">
              <a:buAutoNum type="arabicPeriod"/>
            </a:pPr>
            <a:endParaRPr lang="ru-RU" dirty="0" smtClean="0">
              <a:solidFill>
                <a:schemeClr val="tx1"/>
              </a:solidFill>
              <a:latin typeface="Times New Roman" pitchFamily="18" charset="0"/>
              <a:cs typeface="Times New Roman" pitchFamily="18" charset="0"/>
            </a:endParaRPr>
          </a:p>
          <a:p>
            <a:pPr marL="0" indent="360363" algn="just">
              <a:buNone/>
            </a:pP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1"/>
                </a:solidFill>
                <a:latin typeface="Times New Roman" pitchFamily="18" charset="0"/>
                <a:cs typeface="Times New Roman" pitchFamily="18" charset="0"/>
              </a:rPr>
              <a:t>Рисование</a:t>
            </a:r>
            <a:r>
              <a:rPr lang="ru-RU" dirty="0" smtClean="0">
                <a:solidFill>
                  <a:schemeClr val="tx1"/>
                </a:solidFill>
              </a:rPr>
              <a:t> </a:t>
            </a:r>
            <a:endParaRPr lang="ru-RU" dirty="0">
              <a:solidFill>
                <a:schemeClr val="tx1"/>
              </a:solidFill>
            </a:endParaRPr>
          </a:p>
        </p:txBody>
      </p:sp>
      <p:sp>
        <p:nvSpPr>
          <p:cNvPr id="3" name="Содержимое 2"/>
          <p:cNvSpPr>
            <a:spLocks noGrp="1"/>
          </p:cNvSpPr>
          <p:nvPr>
            <p:ph idx="1"/>
          </p:nvPr>
        </p:nvSpPr>
        <p:spPr/>
        <p:txBody>
          <a:bodyPr>
            <a:normAutofit fontScale="85000" lnSpcReduction="10000"/>
          </a:bodyPr>
          <a:lstStyle/>
          <a:p>
            <a:pPr marL="0" indent="360363" algn="just">
              <a:buNone/>
            </a:pPr>
            <a:r>
              <a:rPr lang="ru-RU" dirty="0" smtClean="0">
                <a:solidFill>
                  <a:schemeClr val="tx1"/>
                </a:solidFill>
                <a:latin typeface="Times New Roman" pitchFamily="18" charset="0"/>
                <a:cs typeface="Times New Roman" pitchFamily="18" charset="0"/>
              </a:rPr>
              <a:t>Рисование — одно из самых любимых занятий детей. Значение рисования для развития ребенка переоценить невозможно. Прежде всего, оно воздействует на эмоциональное состояние ребенка. Это своеобразная игра. Увлекаясь рисованием, он придумывает сюжет, претворяет его в жизнь, видит результат своей работы, старается сделать лучше, красивее, выразительнее.</a:t>
            </a:r>
          </a:p>
          <a:p>
            <a:pPr marL="0" indent="360363">
              <a:buNone/>
            </a:pP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1143000"/>
            <a:ext cx="7924800" cy="1143000"/>
          </a:xfrm>
        </p:spPr>
        <p:txBody>
          <a:bodyPr/>
          <a:lstStyle/>
          <a:p>
            <a:r>
              <a:rPr lang="ru-RU" b="1" dirty="0" smtClean="0">
                <a:solidFill>
                  <a:schemeClr val="tx1"/>
                </a:solidFill>
                <a:latin typeface="Times New Roman" pitchFamily="18" charset="0"/>
                <a:cs typeface="Times New Roman" pitchFamily="18" charset="0"/>
              </a:rPr>
              <a:t>Нетрадиционное рисование </a:t>
            </a:r>
            <a:endParaRPr lang="ru-RU"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762000" y="2362201"/>
            <a:ext cx="7924800" cy="4495799"/>
          </a:xfrm>
        </p:spPr>
        <p:txBody>
          <a:bodyPr>
            <a:normAutofit fontScale="92500" lnSpcReduction="20000"/>
          </a:bodyPr>
          <a:lstStyle/>
          <a:p>
            <a:pPr marL="0" indent="360363" algn="just">
              <a:buNone/>
            </a:pPr>
            <a:r>
              <a:rPr lang="ru-RU" dirty="0" smtClean="0">
                <a:solidFill>
                  <a:schemeClr val="tx1"/>
                </a:solidFill>
                <a:latin typeface="Times New Roman" pitchFamily="18" charset="0"/>
                <a:cs typeface="Times New Roman" pitchFamily="18" charset="0"/>
              </a:rPr>
              <a:t>Рисование необычными способами, т.е. использование нетрадиционных техник рисования, вызывает у детей еще больше положительных эмоций.</a:t>
            </a:r>
          </a:p>
          <a:p>
            <a:pPr marL="0" indent="360363" algn="just">
              <a:buNone/>
            </a:pPr>
            <a:r>
              <a:rPr lang="ru-RU" dirty="0" smtClean="0">
                <a:solidFill>
                  <a:schemeClr val="tx1"/>
                </a:solidFill>
                <a:latin typeface="Times New Roman" pitchFamily="18" charset="0"/>
                <a:cs typeface="Times New Roman" pitchFamily="18" charset="0"/>
              </a:rPr>
              <a:t>Используя нетрадиционные техники рисования, ребенок не боится, что у него не получится, в результате у малыша проявляется интерес к рисованию и как следствие – желание творить. И конечно, развивается мелкая моторика рук, что очень важно для развития речи и подготовки руки к письму.</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2819400"/>
            <a:ext cx="7924800" cy="1143000"/>
          </a:xfrm>
        </p:spPr>
        <p:txBody>
          <a:bodyPr>
            <a:normAutofit fontScale="90000"/>
          </a:bodyPr>
          <a:lstStyle/>
          <a:p>
            <a:r>
              <a:rPr lang="ru-RU" b="1" dirty="0" smtClean="0">
                <a:solidFill>
                  <a:schemeClr val="tx1"/>
                </a:solidFill>
                <a:latin typeface="Times New Roman" pitchFamily="18" charset="0"/>
                <a:cs typeface="Times New Roman" pitchFamily="18" charset="0"/>
              </a:rPr>
              <a:t>Нетрадиционное </a:t>
            </a:r>
            <a:r>
              <a:rPr lang="ru-RU" b="1" dirty="0" smtClean="0">
                <a:solidFill>
                  <a:schemeClr val="tx1"/>
                </a:solidFill>
                <a:latin typeface="Times New Roman" pitchFamily="18" charset="0"/>
                <a:cs typeface="Times New Roman" pitchFamily="18" charset="0"/>
              </a:rPr>
              <a:t>традиционное рисование </a:t>
            </a: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G_20240112_081426.jpg"/>
          <p:cNvPicPr>
            <a:picLocks noGrp="1" noChangeAspect="1"/>
          </p:cNvPicPr>
          <p:nvPr>
            <p:ph idx="1"/>
          </p:nvPr>
        </p:nvPicPr>
        <p:blipFill>
          <a:blip r:embed="rId2" cstate="print"/>
          <a:srcRect l="12931" t="13453" r="21767" b="15803"/>
          <a:stretch>
            <a:fillRect/>
          </a:stretch>
        </p:blipFill>
        <p:spPr>
          <a:xfrm>
            <a:off x="4038600" y="457200"/>
            <a:ext cx="2057400" cy="2971800"/>
          </a:xfrm>
        </p:spPr>
      </p:pic>
      <p:sp>
        <p:nvSpPr>
          <p:cNvPr id="6" name="Скругленный прямоугольник 5"/>
          <p:cNvSpPr/>
          <p:nvPr/>
        </p:nvSpPr>
        <p:spPr>
          <a:xfrm>
            <a:off x="228600" y="304800"/>
            <a:ext cx="3352800" cy="1143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b="1" dirty="0" smtClean="0">
                <a:solidFill>
                  <a:schemeClr val="tx1"/>
                </a:solidFill>
                <a:latin typeface="Times New Roman" pitchFamily="18" charset="0"/>
                <a:cs typeface="Times New Roman" pitchFamily="18" charset="0"/>
              </a:rPr>
              <a:t>Рисование руками (пальчиками ладошками) </a:t>
            </a:r>
            <a:endParaRPr lang="ru-RU" sz="2000" b="1" dirty="0"/>
          </a:p>
        </p:txBody>
      </p:sp>
      <p:sp>
        <p:nvSpPr>
          <p:cNvPr id="8" name="Скругленный прямоугольник 7"/>
          <p:cNvSpPr/>
          <p:nvPr/>
        </p:nvSpPr>
        <p:spPr>
          <a:xfrm>
            <a:off x="228600" y="1600200"/>
            <a:ext cx="3352800" cy="5029200"/>
          </a:xfrm>
          <a:prstGeom prst="roundRect">
            <a:avLst/>
          </a:prstGeom>
          <a:ln>
            <a:solidFill>
              <a:schemeClr val="tx2">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ru-RU" sz="2000" dirty="0" smtClean="0">
                <a:solidFill>
                  <a:schemeClr val="tx1"/>
                </a:solidFill>
                <a:latin typeface="Times New Roman" pitchFamily="18" charset="0"/>
                <a:cs typeface="Times New Roman" pitchFamily="18" charset="0"/>
              </a:rPr>
              <a:t>Суть этой нетрадиционной техники заключается в создании рисунка при помощи рук. Таким образом, можно нарисовать интересных милых человечков, цыпляток, цветочки и многое другое. Краска наносится на руки путем обмакивания их в нее или же при помощи кисти и затем, оставляя в разной последовательности отпечатки на бумаге.</a:t>
            </a:r>
          </a:p>
          <a:p>
            <a:pPr algn="ctr"/>
            <a:endParaRPr lang="ru-RU" sz="2000" b="1" dirty="0"/>
          </a:p>
        </p:txBody>
      </p:sp>
      <p:pic>
        <p:nvPicPr>
          <p:cNvPr id="7" name="Рисунок 6" descr="IMG_20240514_182618.jpg"/>
          <p:cNvPicPr>
            <a:picLocks noChangeAspect="1"/>
          </p:cNvPicPr>
          <p:nvPr/>
        </p:nvPicPr>
        <p:blipFill>
          <a:blip r:embed="rId3" cstate="print"/>
          <a:srcRect l="3136" t="4704" r="5926"/>
          <a:stretch>
            <a:fillRect/>
          </a:stretch>
        </p:blipFill>
        <p:spPr>
          <a:xfrm>
            <a:off x="6324600" y="457200"/>
            <a:ext cx="2209800" cy="3087600"/>
          </a:xfrm>
          <a:prstGeom prst="rect">
            <a:avLst/>
          </a:prstGeom>
        </p:spPr>
      </p:pic>
      <p:pic>
        <p:nvPicPr>
          <p:cNvPr id="9" name="Рисунок 8" descr="IMG_20240514_183053.jpg"/>
          <p:cNvPicPr>
            <a:picLocks noChangeAspect="1"/>
          </p:cNvPicPr>
          <p:nvPr/>
        </p:nvPicPr>
        <p:blipFill>
          <a:blip r:embed="rId4" cstate="print"/>
          <a:srcRect t="3823" r="7547" b="5611"/>
          <a:stretch>
            <a:fillRect/>
          </a:stretch>
        </p:blipFill>
        <p:spPr>
          <a:xfrm rot="10800000">
            <a:off x="4495800" y="3810000"/>
            <a:ext cx="3733800" cy="2743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mTY14BOcrPo.jpg"/>
          <p:cNvPicPr>
            <a:picLocks noGrp="1" noChangeAspect="1"/>
          </p:cNvPicPr>
          <p:nvPr>
            <p:ph idx="1"/>
          </p:nvPr>
        </p:nvPicPr>
        <p:blipFill>
          <a:blip r:embed="rId2" cstate="print"/>
          <a:srcRect b="25933"/>
          <a:stretch>
            <a:fillRect/>
          </a:stretch>
        </p:blipFill>
        <p:spPr>
          <a:xfrm>
            <a:off x="3927879" y="273051"/>
            <a:ext cx="2433090" cy="2393949"/>
          </a:xfrm>
        </p:spPr>
      </p:pic>
      <p:pic>
        <p:nvPicPr>
          <p:cNvPr id="7" name="Рисунок 6" descr="2djkSm2Cz3Q.jpg"/>
          <p:cNvPicPr>
            <a:picLocks noChangeAspect="1"/>
          </p:cNvPicPr>
          <p:nvPr/>
        </p:nvPicPr>
        <p:blipFill>
          <a:blip r:embed="rId3" cstate="print"/>
          <a:srcRect l="26503" r="9587" b="30277"/>
          <a:stretch>
            <a:fillRect/>
          </a:stretch>
        </p:blipFill>
        <p:spPr>
          <a:xfrm>
            <a:off x="3429000" y="2819400"/>
            <a:ext cx="2667000" cy="2190157"/>
          </a:xfrm>
          <a:prstGeom prst="rect">
            <a:avLst/>
          </a:prstGeom>
        </p:spPr>
      </p:pic>
      <p:pic>
        <p:nvPicPr>
          <p:cNvPr id="8" name="Рисунок 7" descr="IMG_20240112_102406.jpg"/>
          <p:cNvPicPr>
            <a:picLocks noChangeAspect="1"/>
          </p:cNvPicPr>
          <p:nvPr/>
        </p:nvPicPr>
        <p:blipFill>
          <a:blip r:embed="rId4" cstate="print"/>
          <a:stretch>
            <a:fillRect/>
          </a:stretch>
        </p:blipFill>
        <p:spPr>
          <a:xfrm>
            <a:off x="6686550" y="228600"/>
            <a:ext cx="2000250" cy="2667000"/>
          </a:xfrm>
          <a:prstGeom prst="rect">
            <a:avLst/>
          </a:prstGeom>
        </p:spPr>
      </p:pic>
      <p:sp>
        <p:nvSpPr>
          <p:cNvPr id="9" name="Скругленный прямоугольник 8"/>
          <p:cNvSpPr/>
          <p:nvPr/>
        </p:nvSpPr>
        <p:spPr>
          <a:xfrm>
            <a:off x="228600" y="228600"/>
            <a:ext cx="3200400" cy="1143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solidFill>
                  <a:schemeClr val="tx1"/>
                </a:solidFill>
                <a:latin typeface="Times New Roman" pitchFamily="18" charset="0"/>
                <a:ea typeface="+mj-ea"/>
                <a:cs typeface="Times New Roman" pitchFamily="18" charset="0"/>
              </a:rPr>
              <a:t>Точечный рисунок</a:t>
            </a:r>
          </a:p>
        </p:txBody>
      </p:sp>
      <p:sp>
        <p:nvSpPr>
          <p:cNvPr id="10" name="Скругленный прямоугольник 9"/>
          <p:cNvSpPr/>
          <p:nvPr/>
        </p:nvSpPr>
        <p:spPr>
          <a:xfrm>
            <a:off x="228600" y="1524000"/>
            <a:ext cx="3200400" cy="2438400"/>
          </a:xfrm>
          <a:prstGeom prst="roundRect">
            <a:avLst/>
          </a:prstGeom>
          <a:ln>
            <a:solidFill>
              <a:schemeClr val="tx2">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ru-RU" sz="2000" dirty="0" smtClean="0">
                <a:solidFill>
                  <a:schemeClr val="tx1"/>
                </a:solidFill>
                <a:latin typeface="Times New Roman" pitchFamily="18" charset="0"/>
                <a:cs typeface="Times New Roman" pitchFamily="18" charset="0"/>
              </a:rPr>
              <a:t>Ребёнок опускает ватную палочку или тычок в гуашь, ставит его перпендикулярно к белому листу бумаги и начинает изображать.</a:t>
            </a:r>
          </a:p>
          <a:p>
            <a:pPr algn="ctr"/>
            <a:endParaRPr lang="ru-RU" sz="2000" b="1" dirty="0"/>
          </a:p>
        </p:txBody>
      </p:sp>
      <p:pic>
        <p:nvPicPr>
          <p:cNvPr id="11" name="Рисунок 10" descr="IMG_20240514_182855.jpg"/>
          <p:cNvPicPr>
            <a:picLocks noChangeAspect="1"/>
          </p:cNvPicPr>
          <p:nvPr/>
        </p:nvPicPr>
        <p:blipFill>
          <a:blip r:embed="rId5" cstate="print"/>
          <a:srcRect l="6514" r="12347" b="15333"/>
          <a:stretch>
            <a:fillRect/>
          </a:stretch>
        </p:blipFill>
        <p:spPr>
          <a:xfrm rot="16200000">
            <a:off x="5867400" y="3505200"/>
            <a:ext cx="3505200" cy="2743200"/>
          </a:xfrm>
          <a:prstGeom prst="rect">
            <a:avLst/>
          </a:prstGeom>
        </p:spPr>
      </p:pic>
      <p:pic>
        <p:nvPicPr>
          <p:cNvPr id="12" name="Рисунок 11" descr="IMG_20240514_182912.jpg"/>
          <p:cNvPicPr>
            <a:picLocks noChangeAspect="1"/>
          </p:cNvPicPr>
          <p:nvPr/>
        </p:nvPicPr>
        <p:blipFill>
          <a:blip r:embed="rId6" cstate="print"/>
          <a:stretch>
            <a:fillRect/>
          </a:stretch>
        </p:blipFill>
        <p:spPr>
          <a:xfrm rot="10800000">
            <a:off x="381000" y="4267200"/>
            <a:ext cx="2946400" cy="2209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2819400"/>
            <a:ext cx="7924800" cy="1143000"/>
          </a:xfrm>
        </p:spPr>
        <p:txBody>
          <a:bodyPr>
            <a:normAutofit/>
          </a:bodyPr>
          <a:lstStyle/>
          <a:p>
            <a:r>
              <a:rPr lang="ru-RU" b="1" dirty="0" smtClean="0">
                <a:solidFill>
                  <a:schemeClr val="tx1"/>
                </a:solidFill>
                <a:latin typeface="Times New Roman" pitchFamily="18" charset="0"/>
                <a:cs typeface="Times New Roman" pitchFamily="18" charset="0"/>
              </a:rPr>
              <a:t>Нетрадиционное </a:t>
            </a:r>
            <a:r>
              <a:rPr lang="ru-RU" b="1" dirty="0" smtClean="0">
                <a:solidFill>
                  <a:schemeClr val="tx1"/>
                </a:solidFill>
                <a:latin typeface="Times New Roman" pitchFamily="18" charset="0"/>
                <a:cs typeface="Times New Roman" pitchFamily="18" charset="0"/>
              </a:rPr>
              <a:t>рисование </a:t>
            </a: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G_20240417_160804.jpg"/>
          <p:cNvPicPr>
            <a:picLocks noGrp="1" noChangeAspect="1"/>
          </p:cNvPicPr>
          <p:nvPr>
            <p:ph idx="1"/>
          </p:nvPr>
        </p:nvPicPr>
        <p:blipFill>
          <a:blip r:embed="rId2" cstate="print"/>
          <a:srcRect t="26580" b="25251"/>
          <a:stretch>
            <a:fillRect/>
          </a:stretch>
        </p:blipFill>
        <p:spPr>
          <a:xfrm>
            <a:off x="3733800" y="381000"/>
            <a:ext cx="4389835" cy="2819400"/>
          </a:xfrm>
        </p:spPr>
      </p:pic>
      <p:pic>
        <p:nvPicPr>
          <p:cNvPr id="6" name="Рисунок 5" descr="uWpO4IrqLm0.jpg"/>
          <p:cNvPicPr>
            <a:picLocks noChangeAspect="1"/>
          </p:cNvPicPr>
          <p:nvPr/>
        </p:nvPicPr>
        <p:blipFill>
          <a:blip r:embed="rId3" cstate="print"/>
          <a:srcRect r="16052" b="23333"/>
          <a:stretch>
            <a:fillRect/>
          </a:stretch>
        </p:blipFill>
        <p:spPr>
          <a:xfrm>
            <a:off x="5867400" y="3276600"/>
            <a:ext cx="2657475" cy="3224014"/>
          </a:xfrm>
          <a:prstGeom prst="rect">
            <a:avLst/>
          </a:prstGeom>
        </p:spPr>
      </p:pic>
      <p:sp>
        <p:nvSpPr>
          <p:cNvPr id="7" name="Скругленный прямоугольник 6"/>
          <p:cNvSpPr/>
          <p:nvPr/>
        </p:nvSpPr>
        <p:spPr>
          <a:xfrm>
            <a:off x="152400" y="228600"/>
            <a:ext cx="3352800" cy="1143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err="1" smtClean="0">
                <a:solidFill>
                  <a:schemeClr val="tx1"/>
                </a:solidFill>
                <a:latin typeface="Times New Roman" pitchFamily="18" charset="0"/>
                <a:cs typeface="Times New Roman" pitchFamily="18" charset="0"/>
              </a:rPr>
              <a:t>Кляксография</a:t>
            </a:r>
            <a:endParaRPr lang="ru-RU" sz="2000" b="1" dirty="0"/>
          </a:p>
        </p:txBody>
      </p:sp>
      <p:sp>
        <p:nvSpPr>
          <p:cNvPr id="8" name="Скругленный прямоугольник 7"/>
          <p:cNvSpPr/>
          <p:nvPr/>
        </p:nvSpPr>
        <p:spPr>
          <a:xfrm>
            <a:off x="152400" y="1524000"/>
            <a:ext cx="3352800" cy="4572000"/>
          </a:xfrm>
          <a:prstGeom prst="roundRect">
            <a:avLst/>
          </a:prstGeom>
          <a:ln>
            <a:solidFill>
              <a:schemeClr val="tx2">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ru-RU" sz="2000" dirty="0" smtClean="0">
                <a:solidFill>
                  <a:schemeClr val="tx1"/>
                </a:solidFill>
                <a:latin typeface="Times New Roman" pitchFamily="18" charset="0"/>
                <a:cs typeface="Times New Roman" pitchFamily="18" charset="0"/>
              </a:rPr>
              <a:t>Ребёнок зачерпывает пластиковой ложкой краску, выливает её на лист, делая небольшое пятно (капельку). Затем на пятно дует из трубочки так, чтобы её конец не касался ни пятна, ни бумаги. При необходимости процедура повторяется. Недостающие детали дорисовываются.</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7</Template>
  <TotalTime>228</TotalTime>
  <Words>609</Words>
  <Application>Microsoft Office PowerPoint</Application>
  <PresentationFormat>Экран (4:3)</PresentationFormat>
  <Paragraphs>45</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Office Theme</vt:lpstr>
      <vt:lpstr>Нетрадиционное рисование с детьми 2-3 лет</vt:lpstr>
      <vt:lpstr>Цель и задачи</vt:lpstr>
      <vt:lpstr>Рисование </vt:lpstr>
      <vt:lpstr>Нетрадиционное рисование </vt:lpstr>
      <vt:lpstr>Нетрадиционное традиционное рисование </vt:lpstr>
      <vt:lpstr>Слайд 6</vt:lpstr>
      <vt:lpstr>Слайд 7</vt:lpstr>
      <vt:lpstr>Нетрадиционное рисование </vt:lpstr>
      <vt:lpstr>Слайд 9</vt:lpstr>
      <vt:lpstr>Слайд 10</vt:lpstr>
      <vt:lpstr>Слайд 11</vt:lpstr>
      <vt:lpstr>Слайд 12</vt:lpstr>
      <vt:lpstr>Слайд 13</vt:lpstr>
      <vt:lpstr>Слайд 14</vt:lpstr>
      <vt:lpstr>Слайд 15</vt:lpstr>
      <vt:lpstr>Слайд 16</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1</cp:lastModifiedBy>
  <cp:revision>10</cp:revision>
  <dcterms:created xsi:type="dcterms:W3CDTF">2018-01-21T14:46:27Z</dcterms:created>
  <dcterms:modified xsi:type="dcterms:W3CDTF">2024-05-16T17:28:10Z</dcterms:modified>
</cp:coreProperties>
</file>