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1" r:id="rId1"/>
  </p:sldMasterIdLst>
  <p:notesMasterIdLst>
    <p:notesMasterId r:id="rId11"/>
  </p:notesMasterIdLst>
  <p:sldIdLst>
    <p:sldId id="256" r:id="rId2"/>
    <p:sldId id="324" r:id="rId3"/>
    <p:sldId id="280" r:id="rId4"/>
    <p:sldId id="325" r:id="rId5"/>
    <p:sldId id="327" r:id="rId6"/>
    <p:sldId id="328" r:id="rId7"/>
    <p:sldId id="326" r:id="rId8"/>
    <p:sldId id="329" r:id="rId9"/>
    <p:sldId id="323" r:id="rId10"/>
  </p:sldIdLst>
  <p:sldSz cx="9144000" cy="6858000" type="screen4x3"/>
  <p:notesSz cx="6735763" cy="98663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FF9933"/>
    <a:srgbClr val="3399FF"/>
    <a:srgbClr val="0000FF"/>
    <a:srgbClr val="FF5050"/>
    <a:srgbClr val="99FFCC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80" autoAdjust="0"/>
    <p:restoredTop sz="94718" autoAdjust="0"/>
  </p:normalViewPr>
  <p:slideViewPr>
    <p:cSldViewPr>
      <p:cViewPr>
        <p:scale>
          <a:sx n="46" d="100"/>
          <a:sy n="46" d="100"/>
        </p:scale>
        <p:origin x="-227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B9FD5B-D5BD-4C27-9219-3A5CBF376C8F}" type="datetimeFigureOut">
              <a:rPr lang="ru-RU"/>
              <a:pPr>
                <a:defRPr/>
              </a:pPr>
              <a:t>17.06.2020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1042E1-93E4-445C-BE55-BCE1E66CB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34D5F-C08A-4850-93C3-0AA364A5CC5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6E70-D13F-49C9-9F8C-BD564F42E4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6DF6-E876-4667-BA7B-4414069D5B8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C31F6-10D4-4EE0-BEBC-FF80868C9AD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B122-1C84-49F2-AFE9-9F4532BDF4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CBB06-3C1B-4697-829F-75B06070F9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6097-81DF-4338-B80B-38C3AE1FB28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35A50-0825-402C-866A-65D74D1F70E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FFFCB-ADC4-49BD-843D-9B9339092C6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B812C-0D4F-4AEC-9F2D-CFBC2FEAA7D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2A600-83FA-44F6-A27E-45686B400C1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9CCFF"/>
            </a:gs>
            <a:gs pos="76000">
              <a:srgbClr val="FFFF99">
                <a:alpha val="50000"/>
              </a:srgbClr>
            </a:gs>
            <a:gs pos="100000">
              <a:schemeClr val="accent1">
                <a:shade val="100000"/>
                <a:satMod val="11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C6F522-3E21-490C-A4A4-FC3931E0C8B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ransition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565400"/>
            <a:ext cx="7993062" cy="194468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000066"/>
                </a:solidFill>
                <a:latin typeface="+mn-lt"/>
              </a:rPr>
              <a:t>«</a:t>
            </a:r>
            <a:r>
              <a:rPr lang="ru-RU" sz="3600" b="1" dirty="0" err="1" smtClean="0">
                <a:solidFill>
                  <a:srgbClr val="000066"/>
                </a:solidFill>
                <a:latin typeface="+mn-lt"/>
              </a:rPr>
              <a:t>Конфликтологическая</a:t>
            </a:r>
            <a:r>
              <a:rPr lang="ru-RU" sz="3600" b="1" dirty="0" smtClean="0">
                <a:solidFill>
                  <a:srgbClr val="000066"/>
                </a:solidFill>
                <a:latin typeface="+mn-lt"/>
              </a:rPr>
              <a:t> компетентность участников образовательных отношений: навыки медиации»</a:t>
            </a:r>
            <a:endParaRPr lang="ru-RU" sz="36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51" name="Прямоугольник 1"/>
          <p:cNvSpPr>
            <a:spLocks noChangeArrowheads="1"/>
          </p:cNvSpPr>
          <p:nvPr/>
        </p:nvSpPr>
        <p:spPr bwMode="auto">
          <a:xfrm>
            <a:off x="827088" y="6021388"/>
            <a:ext cx="741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Ярославль, 2019</a:t>
            </a:r>
          </a:p>
        </p:txBody>
      </p:sp>
      <p:sp>
        <p:nvSpPr>
          <p:cNvPr id="2052" name="Прямоугольник 2"/>
          <p:cNvSpPr>
            <a:spLocks noChangeArrowheads="1"/>
          </p:cNvSpPr>
          <p:nvPr/>
        </p:nvSpPr>
        <p:spPr bwMode="auto">
          <a:xfrm>
            <a:off x="755650" y="476250"/>
            <a:ext cx="75612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«Детский сад №233» </a:t>
            </a:r>
            <a:endParaRPr lang="ru-RU" sz="2400">
              <a:solidFill>
                <a:srgbClr val="0000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4797425"/>
            <a:ext cx="72723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000" b="1" dirty="0">
                <a:solidFill>
                  <a:srgbClr val="000066"/>
                </a:solidFill>
                <a:latin typeface="+mn-lt"/>
              </a:rPr>
              <a:t>Сроки реализации проекта</a:t>
            </a:r>
            <a:endParaRPr lang="ru-RU" altLang="ru-RU" sz="2000" dirty="0">
              <a:solidFill>
                <a:srgbClr val="000066"/>
              </a:solidFill>
              <a:latin typeface="+mn-lt"/>
            </a:endParaRPr>
          </a:p>
          <a:p>
            <a:pPr algn="ctr" eaLnBrk="1" hangingPunct="1">
              <a:defRPr/>
            </a:pPr>
            <a:r>
              <a:rPr lang="ru-RU" altLang="ru-RU" sz="2000" dirty="0">
                <a:solidFill>
                  <a:srgbClr val="000066"/>
                </a:solidFill>
                <a:latin typeface="+mn-lt"/>
              </a:rPr>
              <a:t>март </a:t>
            </a:r>
            <a:r>
              <a:rPr lang="ru-RU" altLang="ru-RU" sz="2000" dirty="0">
                <a:solidFill>
                  <a:srgbClr val="000066"/>
                </a:solidFill>
                <a:latin typeface="+mn-lt"/>
              </a:rPr>
              <a:t>2019 </a:t>
            </a:r>
            <a:r>
              <a:rPr lang="ru-RU" altLang="ru-RU" sz="2000" dirty="0">
                <a:solidFill>
                  <a:srgbClr val="000066"/>
                </a:solidFill>
                <a:latin typeface="+mn-lt"/>
              </a:rPr>
              <a:t>- май </a:t>
            </a:r>
            <a:r>
              <a:rPr lang="ru-RU" altLang="ru-RU" sz="2000" dirty="0">
                <a:solidFill>
                  <a:srgbClr val="000066"/>
                </a:solidFill>
                <a:latin typeface="+mn-lt"/>
              </a:rPr>
              <a:t>2020</a:t>
            </a:r>
            <a:endParaRPr lang="ru-RU" altLang="ru-RU" sz="2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054" name="Прямоугольник 2"/>
          <p:cNvSpPr>
            <a:spLocks noChangeArrowheads="1"/>
          </p:cNvSpPr>
          <p:nvPr/>
        </p:nvSpPr>
        <p:spPr bwMode="auto">
          <a:xfrm>
            <a:off x="900113" y="1557338"/>
            <a:ext cx="7416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ИННОВАЦИОННЫЙ ПРОЕКТ</a:t>
            </a:r>
            <a:endParaRPr lang="ru-RU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+mn-lt"/>
              </a:rPr>
              <a:t>Проектная команда</a:t>
            </a:r>
            <a:endParaRPr lang="ru-RU" sz="4000" b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684213" y="1341438"/>
            <a:ext cx="7632700" cy="452596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С.В. Зарубина</a:t>
            </a:r>
            <a:r>
              <a:rPr lang="ru-RU" dirty="0" smtClean="0">
                <a:solidFill>
                  <a:srgbClr val="000066"/>
                </a:solidFill>
              </a:rPr>
              <a:t>, заведующий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Е.В. </a:t>
            </a:r>
            <a:r>
              <a:rPr lang="ru-RU" b="1" dirty="0" err="1" smtClean="0">
                <a:solidFill>
                  <a:srgbClr val="000066"/>
                </a:solidFill>
              </a:rPr>
              <a:t>Галиева</a:t>
            </a:r>
            <a:r>
              <a:rPr lang="ru-RU" b="1" dirty="0" smtClean="0">
                <a:solidFill>
                  <a:srgbClr val="000066"/>
                </a:solidFill>
              </a:rPr>
              <a:t>, </a:t>
            </a:r>
            <a:r>
              <a:rPr lang="ru-RU" dirty="0" smtClean="0">
                <a:solidFill>
                  <a:srgbClr val="000066"/>
                </a:solidFill>
              </a:rPr>
              <a:t>старший </a:t>
            </a:r>
            <a:r>
              <a:rPr lang="ru-RU" dirty="0" smtClean="0">
                <a:solidFill>
                  <a:srgbClr val="000066"/>
                </a:solidFill>
              </a:rPr>
              <a:t>воспитатель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Н.М. Иванова</a:t>
            </a:r>
            <a:r>
              <a:rPr lang="ru-RU" dirty="0" smtClean="0">
                <a:solidFill>
                  <a:srgbClr val="000066"/>
                </a:solidFill>
              </a:rPr>
              <a:t>, старший воспитатель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Е.Н</a:t>
            </a:r>
            <a:r>
              <a:rPr lang="ru-RU" b="1" dirty="0" smtClean="0">
                <a:solidFill>
                  <a:srgbClr val="000066"/>
                </a:solidFill>
              </a:rPr>
              <a:t>. </a:t>
            </a:r>
            <a:r>
              <a:rPr lang="ru-RU" b="1" dirty="0" err="1" smtClean="0">
                <a:solidFill>
                  <a:srgbClr val="000066"/>
                </a:solidFill>
              </a:rPr>
              <a:t>Самолетова</a:t>
            </a:r>
            <a:r>
              <a:rPr lang="ru-RU" dirty="0" smtClean="0">
                <a:solidFill>
                  <a:srgbClr val="000066"/>
                </a:solidFill>
              </a:rPr>
              <a:t>, педагог-психолог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Т.В. </a:t>
            </a:r>
            <a:r>
              <a:rPr lang="ru-RU" b="1" dirty="0" err="1" smtClean="0">
                <a:solidFill>
                  <a:srgbClr val="000066"/>
                </a:solidFill>
              </a:rPr>
              <a:t>Рамазанова</a:t>
            </a:r>
            <a:r>
              <a:rPr lang="ru-RU" dirty="0" smtClean="0">
                <a:solidFill>
                  <a:srgbClr val="000066"/>
                </a:solidFill>
              </a:rPr>
              <a:t>, </a:t>
            </a:r>
            <a:r>
              <a:rPr lang="ru-RU" dirty="0" smtClean="0">
                <a:solidFill>
                  <a:srgbClr val="000066"/>
                </a:solidFill>
              </a:rPr>
              <a:t>воспитатель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0066"/>
              </a:solidFill>
            </a:endParaRPr>
          </a:p>
        </p:txBody>
      </p:sp>
      <p:sp>
        <p:nvSpPr>
          <p:cNvPr id="30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3BB8E0-1DB3-4351-B0C3-E56FC4D10605}" type="slidenum">
              <a:rPr lang="ru-RU" altLang="en-US" smtClean="0"/>
              <a:pPr/>
              <a:t>2</a:t>
            </a:fld>
            <a:endParaRPr lang="ru-RU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971550" y="1989138"/>
            <a:ext cx="7200900" cy="3240087"/>
          </a:xfrm>
        </p:spPr>
        <p:txBody>
          <a:bodyPr/>
          <a:lstStyle/>
          <a:p>
            <a:pPr marL="9525" indent="344488" algn="just">
              <a:buFontTx/>
              <a:buNone/>
              <a:defRPr/>
            </a:pPr>
            <a:r>
              <a:rPr lang="ru-RU" sz="2400" dirty="0" smtClean="0">
                <a:solidFill>
                  <a:srgbClr val="000066"/>
                </a:solidFill>
              </a:rPr>
              <a:t>Создать коммуникативное пространство для развития ключевых социальных компетенций у дошкольников через систему комплекса образовательных услуг и методической работы с педагогами и родителями (законными представителями) воспитанников.</a:t>
            </a:r>
          </a:p>
          <a:p>
            <a:pPr marL="9525" indent="344488" algn="just">
              <a:buFontTx/>
              <a:buNone/>
              <a:defRPr/>
            </a:pPr>
            <a:endParaRPr lang="ru-RU" sz="2800" dirty="0" smtClean="0">
              <a:solidFill>
                <a:srgbClr val="000066"/>
              </a:solidFill>
            </a:endParaRPr>
          </a:p>
          <a:p>
            <a:pPr marL="0" indent="268288" algn="just">
              <a:buFontTx/>
              <a:buNone/>
              <a:defRPr/>
            </a:pPr>
            <a:endParaRPr lang="ru-RU" sz="2400" dirty="0" smtClean="0">
              <a:solidFill>
                <a:srgbClr val="000066"/>
              </a:solidFill>
            </a:endParaRP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87D6D-52C8-4D9B-9324-C71866199E26}" type="slidenum">
              <a:rPr lang="ru-RU" altLang="en-US" smtClean="0"/>
              <a:pPr/>
              <a:t>3</a:t>
            </a:fld>
            <a:endParaRPr lang="ru-RU" altLang="en-US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836613"/>
            <a:ext cx="72739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8288" algn="ctr">
              <a:defRPr/>
            </a:pPr>
            <a:r>
              <a:rPr lang="ru-RU" sz="4000" b="1" dirty="0">
                <a:solidFill>
                  <a:srgbClr val="000066"/>
                </a:solidFill>
                <a:latin typeface="+mn-lt"/>
              </a:rPr>
              <a:t>Цель проекта </a:t>
            </a:r>
            <a:endParaRPr lang="ru-RU" sz="4000" dirty="0">
              <a:solidFill>
                <a:srgbClr val="000066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200900" cy="8509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+mn-lt"/>
              </a:rPr>
              <a:t>Задачи проекта</a:t>
            </a:r>
            <a:endParaRPr lang="ru-RU" sz="40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11188" y="981075"/>
            <a:ext cx="7993062" cy="48577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smtClean="0">
                <a:solidFill>
                  <a:srgbClr val="000066"/>
                </a:solidFill>
              </a:rPr>
              <a:t>Сформировать нормативно-правовой пакет для реализации проекта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smtClean="0">
                <a:solidFill>
                  <a:srgbClr val="000066"/>
                </a:solidFill>
              </a:rPr>
              <a:t>Организовать научно-методическое сопровождение процесса реализации проекта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smtClean="0">
                <a:solidFill>
                  <a:srgbClr val="000066"/>
                </a:solidFill>
              </a:rPr>
              <a:t>Организовать взаимодействие и сотрудничество с родителями воспитанников, социальными партнерами с целью их вовлечения в реализацию проекта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smtClean="0">
                <a:solidFill>
                  <a:srgbClr val="000066"/>
                </a:solidFill>
              </a:rPr>
              <a:t>Разработать пакет нормативно-правовых документов и рабочих материалов по применению медиативного подхода в ДОО</a:t>
            </a:r>
          </a:p>
          <a:p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76572-631F-4F1C-96D1-11F95B07086A}" type="slidenum">
              <a:rPr lang="ru-RU" altLang="en-US" smtClean="0"/>
              <a:pPr/>
              <a:t>4</a:t>
            </a:fld>
            <a:endParaRPr lang="ru-RU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+mn-lt"/>
              </a:rPr>
              <a:t>Задачи проекта </a:t>
            </a:r>
            <a:r>
              <a:rPr lang="ru-RU" sz="2800" dirty="0" smtClean="0">
                <a:solidFill>
                  <a:srgbClr val="000066"/>
                </a:solidFill>
                <a:latin typeface="+mn-lt"/>
              </a:rPr>
              <a:t>(продолжение)</a:t>
            </a:r>
            <a:endParaRPr lang="ru-RU" sz="4000" dirty="0">
              <a:latin typeface="+mn-lt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800" smtClean="0">
                <a:solidFill>
                  <a:srgbClr val="000066"/>
                </a:solidFill>
              </a:rPr>
              <a:t>Создать условия для формирования мотивационной и практической готовности педагогов к применению в повседневной педагогической практике медиативного подхода;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smtClean="0">
                <a:solidFill>
                  <a:srgbClr val="000066"/>
                </a:solidFill>
              </a:rPr>
              <a:t>Разработать и апробировать модель управления ОО с медиативным подходом в образовательной деятельности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smtClean="0">
                <a:solidFill>
                  <a:srgbClr val="000066"/>
                </a:solidFill>
              </a:rPr>
              <a:t>Сформировать организационную структуру, обеспечивающую сопровождение распространения опыта работы по применению медиативного подхода в ДОО сетевого сообщества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6E4E1A-D281-4B31-9856-40AE57A108D0}" type="slidenum">
              <a:rPr lang="ru-RU" altLang="en-US" smtClean="0"/>
              <a:pPr/>
              <a:t>5</a:t>
            </a:fld>
            <a:endParaRPr lang="ru-RU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0066"/>
                </a:solidFill>
                <a:latin typeface="+mn-lt"/>
              </a:rPr>
              <a:t>Задачи проекта </a:t>
            </a:r>
            <a:r>
              <a:rPr lang="ru-RU" sz="2400" dirty="0" smtClean="0">
                <a:solidFill>
                  <a:srgbClr val="000066"/>
                </a:solidFill>
                <a:latin typeface="+mn-lt"/>
              </a:rPr>
              <a:t>(продолжение)</a:t>
            </a:r>
            <a:endParaRPr lang="ru-RU" sz="2400" dirty="0">
              <a:latin typeface="+mn-lt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3600" smtClean="0">
                <a:solidFill>
                  <a:srgbClr val="000066"/>
                </a:solidFill>
              </a:rPr>
              <a:t>Обеспечить методическое сопровождение управленческих команд и педагогов сетевого сообщества в освоении медиативного подхода на практике</a:t>
            </a:r>
          </a:p>
          <a:p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324BB3-C564-4562-9817-735CB7B82E6C}" type="slidenum">
              <a:rPr lang="ru-RU" altLang="en-US" smtClean="0"/>
              <a:pPr/>
              <a:t>6</a:t>
            </a:fld>
            <a:endParaRPr lang="ru-RU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Ожидаемые результаты, продукты и эффекты инновационного проекта</a:t>
            </a:r>
            <a:endParaRPr lang="ru-RU" sz="3200" smtClean="0">
              <a:solidFill>
                <a:srgbClr val="000066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611188" y="1484313"/>
            <a:ext cx="7921625" cy="3673475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mtClean="0">
                <a:solidFill>
                  <a:srgbClr val="000066"/>
                </a:solidFill>
              </a:rPr>
              <a:t>Разработана модель управления ОО с медиативным подходом в образовательной деятельности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mtClean="0">
                <a:solidFill>
                  <a:srgbClr val="000066"/>
                </a:solidFill>
              </a:rPr>
              <a:t>Сформированы кейс – ситуации по урегулированию конфликтов между участниками образовательного пространства с применением медиативного подхода</a:t>
            </a:r>
          </a:p>
          <a:p>
            <a:pPr algn="just">
              <a:buFont typeface="Wingdings" pitchFamily="2" charset="2"/>
              <a:buChar char="Ø"/>
            </a:pPr>
            <a:r>
              <a:rPr lang="ru-RU" smtClean="0">
                <a:solidFill>
                  <a:srgbClr val="000066"/>
                </a:solidFill>
              </a:rPr>
              <a:t>Расширен социальный опыт детей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EF28CB-A4BA-46AA-9B0F-53683B1F906D}" type="slidenum">
              <a:rPr lang="ru-RU" altLang="en-US" smtClean="0"/>
              <a:pPr/>
              <a:t>7</a:t>
            </a:fld>
            <a:endParaRPr lang="ru-RU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7993062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Ожидаемые результаты, продукты и эффекты инновационного проекта</a:t>
            </a:r>
            <a:r>
              <a:rPr lang="ru-RU" sz="2000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(продолжение)</a:t>
            </a:r>
            <a:endParaRPr lang="ru-RU" sz="320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700" smtClean="0">
                <a:solidFill>
                  <a:srgbClr val="000066"/>
                </a:solidFill>
              </a:rPr>
              <a:t>Сокращено количество конфликтных ситуаций, снижено количество случаев асоциального поведения детей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smtClean="0">
                <a:solidFill>
                  <a:srgbClr val="000066"/>
                </a:solidFill>
              </a:rPr>
              <a:t>Сазработан кодекс корпоративной этики конфликта в ОО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smtClean="0">
                <a:solidFill>
                  <a:srgbClr val="000066"/>
                </a:solidFill>
              </a:rPr>
              <a:t>Разработаны и опубликованы методические рекомендации по алгоритму применения медиативного подхода в практике работы ДОО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700" smtClean="0">
                <a:solidFill>
                  <a:srgbClr val="000066"/>
                </a:solidFill>
              </a:rPr>
              <a:t>Рецензирован и опубликован методический материал по практике применения медиативного подхода в ОО между участниками образовательных отношений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02CDC5-975C-4146-9F03-66C1947CED7E}" type="slidenum">
              <a:rPr lang="ru-RU" altLang="en-US" smtClean="0"/>
              <a:pPr/>
              <a:t>8</a:t>
            </a:fld>
            <a:endParaRPr lang="ru-RU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29813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6000" b="1" smtClean="0">
                <a:solidFill>
                  <a:srgbClr val="000066"/>
                </a:solidFill>
              </a:rPr>
              <a:t>СПАСИБО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6000" b="1" smtClean="0">
                <a:solidFill>
                  <a:srgbClr val="000066"/>
                </a:solidFill>
              </a:rPr>
              <a:t>за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6000" b="1" smtClean="0">
                <a:solidFill>
                  <a:srgbClr val="000066"/>
                </a:solidFill>
              </a:rPr>
              <a:t> ВНИМАНИЕ!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266224-5F2A-4C70-B787-E89E649B45EF}" type="slidenum">
              <a:rPr lang="ru-RU" altLang="en-US" smtClean="0"/>
              <a:pPr/>
              <a:t>9</a:t>
            </a:fld>
            <a:endParaRPr lang="ru-RU" alt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dtekhnologii_v_dou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pedtekhnologii_v_dou</Template>
  <TotalTime>1669</TotalTime>
  <Words>318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Calibri</vt:lpstr>
      <vt:lpstr>Wingdings</vt:lpstr>
      <vt:lpstr>pedtekhnologii_v_dou</vt:lpstr>
      <vt:lpstr>«Конфликтологическая компетентность участников образовательных отношений: навыки медиации»</vt:lpstr>
      <vt:lpstr>Проектная команда</vt:lpstr>
      <vt:lpstr>Слайд 3</vt:lpstr>
      <vt:lpstr>Задачи проекта</vt:lpstr>
      <vt:lpstr>Задачи проекта (продолжение)</vt:lpstr>
      <vt:lpstr>Задачи проекта (продолжение)</vt:lpstr>
      <vt:lpstr>Ожидаемые результаты, продукты и эффекты инновационного проекта</vt:lpstr>
      <vt:lpstr>Ожидаемые результаты, продукты и эффекты инновационного проекта (продолжение)</vt:lpstr>
      <vt:lpstr>Слайд 9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 - деятельностный подход в обучении математике.</dc:title>
  <dc:creator>Школа</dc:creator>
  <cp:lastModifiedBy>Пользователь</cp:lastModifiedBy>
  <cp:revision>182</cp:revision>
  <dcterms:created xsi:type="dcterms:W3CDTF">2011-02-03T08:58:18Z</dcterms:created>
  <dcterms:modified xsi:type="dcterms:W3CDTF">2020-06-17T08:33:15Z</dcterms:modified>
</cp:coreProperties>
</file>