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3000" y="-10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D477EA6-AAFB-4BC3-A0A5-0FE60E2A5466}" type="doc">
      <dgm:prSet loTypeId="urn:microsoft.com/office/officeart/2005/8/layout/lProcess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355358-85F8-4233-8AE3-4F8604FBBE76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6600" b="1" dirty="0">
              <a:solidFill>
                <a:schemeClr val="accent5">
                  <a:lumMod val="50000"/>
                </a:schemeClr>
              </a:solidFill>
            </a:rPr>
            <a:t>МЕДИАЦИЯ</a:t>
          </a:r>
        </a:p>
      </dgm:t>
    </dgm:pt>
    <dgm:pt modelId="{A0A8DD2C-01E6-4E5F-9F9A-04A6E9325CE8}" type="parTrans" cxnId="{F27E3AD2-D4E5-4737-B7FB-AA50F982E009}">
      <dgm:prSet/>
      <dgm:spPr/>
      <dgm:t>
        <a:bodyPr/>
        <a:lstStyle/>
        <a:p>
          <a:endParaRPr lang="ru-RU"/>
        </a:p>
      </dgm:t>
    </dgm:pt>
    <dgm:pt modelId="{45024CBA-5AFA-42DC-9831-751F49428B81}" type="sibTrans" cxnId="{F27E3AD2-D4E5-4737-B7FB-AA50F982E009}">
      <dgm:prSet/>
      <dgm:spPr/>
      <dgm:t>
        <a:bodyPr/>
        <a:lstStyle/>
        <a:p>
          <a:endParaRPr lang="ru-RU"/>
        </a:p>
      </dgm:t>
    </dgm:pt>
    <dgm:pt modelId="{D6253F3A-6BFC-47E4-8DB0-9ECEB5D50211}">
      <dgm:prSet phldrT="[Текст]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dirty="0">
              <a:solidFill>
                <a:schemeClr val="accent5">
                  <a:lumMod val="50000"/>
                </a:schemeClr>
              </a:solidFill>
            </a:rPr>
            <a:t>Переговоры </a:t>
          </a:r>
          <a:br>
            <a:rPr lang="ru-RU" dirty="0">
              <a:solidFill>
                <a:schemeClr val="accent5">
                  <a:lumMod val="50000"/>
                </a:schemeClr>
              </a:solidFill>
            </a:rPr>
          </a:br>
          <a:r>
            <a:rPr lang="ru-RU" dirty="0">
              <a:solidFill>
                <a:schemeClr val="accent5">
                  <a:lumMod val="50000"/>
                </a:schemeClr>
              </a:solidFill>
            </a:rPr>
            <a:t>с участием независимого посредника</a:t>
          </a:r>
        </a:p>
      </dgm:t>
    </dgm:pt>
    <dgm:pt modelId="{30468F4C-58C5-4A4E-B50C-C117EAD5A293}" type="parTrans" cxnId="{6197CD3A-C14A-46A9-B6ED-B855B5141EFA}">
      <dgm:prSet/>
      <dgm:spPr/>
      <dgm:t>
        <a:bodyPr/>
        <a:lstStyle/>
        <a:p>
          <a:endParaRPr lang="ru-RU"/>
        </a:p>
      </dgm:t>
    </dgm:pt>
    <dgm:pt modelId="{EFE0310C-B6E9-4149-BF69-10537749EFF0}" type="sibTrans" cxnId="{6197CD3A-C14A-46A9-B6ED-B855B5141EFA}">
      <dgm:prSet/>
      <dgm:spPr/>
      <dgm:t>
        <a:bodyPr/>
        <a:lstStyle/>
        <a:p>
          <a:endParaRPr lang="ru-RU"/>
        </a:p>
      </dgm:t>
    </dgm:pt>
    <dgm:pt modelId="{01176274-ABEF-483A-92D4-88769D76257F}" type="pres">
      <dgm:prSet presAssocID="{4D477EA6-AAFB-4BC3-A0A5-0FE60E2A546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AA08285-6C28-4FBD-965F-24AF7C1F4C29}" type="pres">
      <dgm:prSet presAssocID="{C4355358-85F8-4233-8AE3-4F8604FBBE76}" presName="compNode" presStyleCnt="0"/>
      <dgm:spPr/>
    </dgm:pt>
    <dgm:pt modelId="{731FE957-6593-4F40-B57F-7C252C4BE3EE}" type="pres">
      <dgm:prSet presAssocID="{C4355358-85F8-4233-8AE3-4F8604FBBE76}" presName="aNode" presStyleLbl="bgShp" presStyleIdx="0" presStyleCnt="1" custLinFactNeighborX="1881" custLinFactNeighborY="-18"/>
      <dgm:spPr/>
      <dgm:t>
        <a:bodyPr/>
        <a:lstStyle/>
        <a:p>
          <a:endParaRPr lang="ru-RU"/>
        </a:p>
      </dgm:t>
    </dgm:pt>
    <dgm:pt modelId="{BFA15B5A-83DB-49D5-9553-4441565188E1}" type="pres">
      <dgm:prSet presAssocID="{C4355358-85F8-4233-8AE3-4F8604FBBE76}" presName="textNode" presStyleLbl="bgShp" presStyleIdx="0" presStyleCnt="1"/>
      <dgm:spPr/>
      <dgm:t>
        <a:bodyPr/>
        <a:lstStyle/>
        <a:p>
          <a:endParaRPr lang="ru-RU"/>
        </a:p>
      </dgm:t>
    </dgm:pt>
    <dgm:pt modelId="{23C2212F-C52E-4704-99F3-7F2E2AC9831D}" type="pres">
      <dgm:prSet presAssocID="{C4355358-85F8-4233-8AE3-4F8604FBBE76}" presName="compChildNode" presStyleCnt="0"/>
      <dgm:spPr/>
    </dgm:pt>
    <dgm:pt modelId="{7DBBAA69-40CC-490A-8B63-2FB06E74A16F}" type="pres">
      <dgm:prSet presAssocID="{C4355358-85F8-4233-8AE3-4F8604FBBE76}" presName="theInnerList" presStyleCnt="0"/>
      <dgm:spPr/>
    </dgm:pt>
    <dgm:pt modelId="{B3FB64C1-C5CB-4749-AEFB-ABF36798EFA8}" type="pres">
      <dgm:prSet presAssocID="{D6253F3A-6BFC-47E4-8DB0-9ECEB5D50211}" presName="childNode" presStyleLbl="node1" presStyleIdx="0" presStyleCnt="1" custScaleY="777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D212AF-E113-4541-93ED-8002E698253D}" type="presOf" srcId="{C4355358-85F8-4233-8AE3-4F8604FBBE76}" destId="{731FE957-6593-4F40-B57F-7C252C4BE3EE}" srcOrd="0" destOrd="0" presId="urn:microsoft.com/office/officeart/2005/8/layout/lProcess2"/>
    <dgm:cxn modelId="{F27E3AD2-D4E5-4737-B7FB-AA50F982E009}" srcId="{4D477EA6-AAFB-4BC3-A0A5-0FE60E2A5466}" destId="{C4355358-85F8-4233-8AE3-4F8604FBBE76}" srcOrd="0" destOrd="0" parTransId="{A0A8DD2C-01E6-4E5F-9F9A-04A6E9325CE8}" sibTransId="{45024CBA-5AFA-42DC-9831-751F49428B81}"/>
    <dgm:cxn modelId="{5E4CCD91-1004-4BF8-8EDD-D08A3C3569BB}" type="presOf" srcId="{C4355358-85F8-4233-8AE3-4F8604FBBE76}" destId="{BFA15B5A-83DB-49D5-9553-4441565188E1}" srcOrd="1" destOrd="0" presId="urn:microsoft.com/office/officeart/2005/8/layout/lProcess2"/>
    <dgm:cxn modelId="{3978B903-092D-48C1-BDFE-0D91239398B1}" type="presOf" srcId="{D6253F3A-6BFC-47E4-8DB0-9ECEB5D50211}" destId="{B3FB64C1-C5CB-4749-AEFB-ABF36798EFA8}" srcOrd="0" destOrd="0" presId="urn:microsoft.com/office/officeart/2005/8/layout/lProcess2"/>
    <dgm:cxn modelId="{BEC5B39A-9A63-4C7F-89C2-A4D63D2E7371}" type="presOf" srcId="{4D477EA6-AAFB-4BC3-A0A5-0FE60E2A5466}" destId="{01176274-ABEF-483A-92D4-88769D76257F}" srcOrd="0" destOrd="0" presId="urn:microsoft.com/office/officeart/2005/8/layout/lProcess2"/>
    <dgm:cxn modelId="{6197CD3A-C14A-46A9-B6ED-B855B5141EFA}" srcId="{C4355358-85F8-4233-8AE3-4F8604FBBE76}" destId="{D6253F3A-6BFC-47E4-8DB0-9ECEB5D50211}" srcOrd="0" destOrd="0" parTransId="{30468F4C-58C5-4A4E-B50C-C117EAD5A293}" sibTransId="{EFE0310C-B6E9-4149-BF69-10537749EFF0}"/>
    <dgm:cxn modelId="{AB5BD255-61B7-4BDE-828C-67E615523A7D}" type="presParOf" srcId="{01176274-ABEF-483A-92D4-88769D76257F}" destId="{AAA08285-6C28-4FBD-965F-24AF7C1F4C29}" srcOrd="0" destOrd="0" presId="urn:microsoft.com/office/officeart/2005/8/layout/lProcess2"/>
    <dgm:cxn modelId="{0FD98D23-0E75-439C-BD63-48C242A85CCF}" type="presParOf" srcId="{AAA08285-6C28-4FBD-965F-24AF7C1F4C29}" destId="{731FE957-6593-4F40-B57F-7C252C4BE3EE}" srcOrd="0" destOrd="0" presId="urn:microsoft.com/office/officeart/2005/8/layout/lProcess2"/>
    <dgm:cxn modelId="{AD8EE4B7-C68F-424F-A39A-AE0BE75DDC9C}" type="presParOf" srcId="{AAA08285-6C28-4FBD-965F-24AF7C1F4C29}" destId="{BFA15B5A-83DB-49D5-9553-4441565188E1}" srcOrd="1" destOrd="0" presId="urn:microsoft.com/office/officeart/2005/8/layout/lProcess2"/>
    <dgm:cxn modelId="{00312221-EAAB-4FA5-BEE4-144388FBD42E}" type="presParOf" srcId="{AAA08285-6C28-4FBD-965F-24AF7C1F4C29}" destId="{23C2212F-C52E-4704-99F3-7F2E2AC9831D}" srcOrd="2" destOrd="0" presId="urn:microsoft.com/office/officeart/2005/8/layout/lProcess2"/>
    <dgm:cxn modelId="{E2B816E7-289D-4B25-89A5-E9649282CDE8}" type="presParOf" srcId="{23C2212F-C52E-4704-99F3-7F2E2AC9831D}" destId="{7DBBAA69-40CC-490A-8B63-2FB06E74A16F}" srcOrd="0" destOrd="0" presId="urn:microsoft.com/office/officeart/2005/8/layout/lProcess2"/>
    <dgm:cxn modelId="{635E0BC5-A74A-47C0-8947-3C50498157D3}" type="presParOf" srcId="{7DBBAA69-40CC-490A-8B63-2FB06E74A16F}" destId="{B3FB64C1-C5CB-4749-AEFB-ABF36798EFA8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1FE957-6593-4F40-B57F-7C252C4BE3EE}">
      <dsp:nvSpPr>
        <dsp:cNvPr id="0" name=""/>
        <dsp:cNvSpPr/>
      </dsp:nvSpPr>
      <dsp:spPr>
        <a:xfrm>
          <a:off x="7313" y="0"/>
          <a:ext cx="7481890" cy="3527772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251460" tIns="251460" rIns="251460" bIns="251460" numCol="1" spcCol="1270" anchor="ctr" anchorCtr="0">
          <a:noAutofit/>
        </a:bodyPr>
        <a:lstStyle/>
        <a:p>
          <a:pPr lvl="0" algn="ctr" defTabSz="2933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600" b="1" kern="1200" dirty="0">
              <a:solidFill>
                <a:schemeClr val="accent5">
                  <a:lumMod val="50000"/>
                </a:schemeClr>
              </a:solidFill>
            </a:rPr>
            <a:t>МЕДИАЦИЯ</a:t>
          </a:r>
        </a:p>
      </dsp:txBody>
      <dsp:txXfrm>
        <a:off x="7313" y="0"/>
        <a:ext cx="7481890" cy="1058331"/>
      </dsp:txXfrm>
    </dsp:sp>
    <dsp:sp modelId="{B3FB64C1-C5CB-4749-AEFB-ABF36798EFA8}">
      <dsp:nvSpPr>
        <dsp:cNvPr id="0" name=""/>
        <dsp:cNvSpPr/>
      </dsp:nvSpPr>
      <dsp:spPr>
        <a:xfrm>
          <a:off x="751845" y="1313892"/>
          <a:ext cx="5985512" cy="1781930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6520" tIns="72390" rIns="96520" bIns="7239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>
              <a:solidFill>
                <a:schemeClr val="accent5">
                  <a:lumMod val="50000"/>
                </a:schemeClr>
              </a:solidFill>
            </a:rPr>
            <a:t>Переговоры </a:t>
          </a:r>
          <a:br>
            <a:rPr lang="ru-RU" sz="3800" kern="1200" dirty="0">
              <a:solidFill>
                <a:schemeClr val="accent5">
                  <a:lumMod val="50000"/>
                </a:schemeClr>
              </a:solidFill>
            </a:rPr>
          </a:br>
          <a:r>
            <a:rPr lang="ru-RU" sz="3800" kern="1200" dirty="0">
              <a:solidFill>
                <a:schemeClr val="accent5">
                  <a:lumMod val="50000"/>
                </a:schemeClr>
              </a:solidFill>
            </a:rPr>
            <a:t>с участием независимого посредника</a:t>
          </a:r>
        </a:p>
      </dsp:txBody>
      <dsp:txXfrm>
        <a:off x="751845" y="1313892"/>
        <a:ext cx="5985512" cy="1781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5BA03A-6C32-466F-88CB-D555FD010D58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DD9DCBB-8B95-449C-9101-9AE614949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A03A-6C32-466F-88CB-D555FD010D58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9DCBB-8B95-449C-9101-9AE614949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A03A-6C32-466F-88CB-D555FD010D58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9DCBB-8B95-449C-9101-9AE614949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A03A-6C32-466F-88CB-D555FD010D58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9DCBB-8B95-449C-9101-9AE614949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A03A-6C32-466F-88CB-D555FD010D58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9DCBB-8B95-449C-9101-9AE614949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A03A-6C32-466F-88CB-D555FD010D58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9DCBB-8B95-449C-9101-9AE614949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A03A-6C32-466F-88CB-D555FD010D58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9DCBB-8B95-449C-9101-9AE614949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A03A-6C32-466F-88CB-D555FD010D58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9DCBB-8B95-449C-9101-9AE614949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A03A-6C32-466F-88CB-D555FD010D58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9DCBB-8B95-449C-9101-9AE614949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05BA03A-6C32-466F-88CB-D555FD010D58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9DCBB-8B95-449C-9101-9AE614949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5BA03A-6C32-466F-88CB-D555FD010D58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DD9DCBB-8B95-449C-9101-9AE614949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05BA03A-6C32-466F-88CB-D555FD010D58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DD9DCBB-8B95-449C-9101-9AE614949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1700808"/>
            <a:ext cx="777686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/>
              <a:t>«Медиация – как коммуникативная практика в разрешении конфликтов»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5576" y="476672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Cambria" pitchFamily="18" charset="0"/>
              </a:rPr>
              <a:t>МДОУ «Детский сад № 233» </a:t>
            </a:r>
            <a:endParaRPr lang="ru-RU" sz="2800" dirty="0"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59832" y="1124744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Cambria" pitchFamily="18" charset="0"/>
              </a:rPr>
              <a:t>Мастер-класс: </a:t>
            </a:r>
            <a:endParaRPr lang="ru-RU" sz="3200" dirty="0">
              <a:latin typeface="Cambr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9752" y="5733256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29 ноября 2019 г. 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/>
            <a:r>
              <a:rPr lang="ru-RU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Что важно знать о конфликте:</a:t>
            </a:r>
          </a:p>
        </p:txBody>
      </p:sp>
      <p:sp>
        <p:nvSpPr>
          <p:cNvPr id="5" name="Содержимое 5"/>
          <p:cNvSpPr txBox="1">
            <a:spLocks/>
          </p:cNvSpPr>
          <p:nvPr/>
        </p:nvSpPr>
        <p:spPr>
          <a:xfrm>
            <a:off x="827584" y="836712"/>
            <a:ext cx="7315200" cy="57606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ru-RU" sz="27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Что такое конфликт?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420888"/>
            <a:ext cx="3817383" cy="2385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Содержимое 5"/>
          <p:cNvSpPr txBox="1">
            <a:spLocks noGrp="1"/>
          </p:cNvSpPr>
          <p:nvPr>
            <p:ph idx="1"/>
          </p:nvPr>
        </p:nvSpPr>
        <p:spPr>
          <a:xfrm>
            <a:off x="457200" y="1481328"/>
            <a:ext cx="5050904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Конфликт – это столкновение противоположно направленных целей, интересов, позиций, мнений и взглядов оппонентов или субъектов взаимодействия </a:t>
            </a:r>
            <a:b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(Психологический словарь).</a:t>
            </a:r>
          </a:p>
          <a:p>
            <a:endParaRPr lang="ru-RU" sz="19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Конфликт - наиболее острый способ разрешения значимых противоречий, возникающих в процессе взаимодействия, заключающийся в противодействии субъектов конфликта и обычно сопровождающийся негативными эмоциями </a:t>
            </a:r>
            <a:b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ru-RU" sz="19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Анцупов</a:t>
            </a:r>
            <a:r>
              <a:rPr lang="ru-RU" sz="1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А.Я., Шипилов А.И.)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4"/>
          <p:cNvSpPr/>
          <p:nvPr/>
        </p:nvSpPr>
        <p:spPr>
          <a:xfrm>
            <a:off x="1043608" y="116633"/>
            <a:ext cx="7459718" cy="129614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60020" tIns="160020" rIns="160020" bIns="160020" numCol="1" spcCol="1270" anchor="ctr" anchorCtr="0">
            <a:noAutofit/>
          </a:bodyPr>
          <a:lstStyle/>
          <a:p>
            <a:pPr lvl="0" algn="ctr" defTabSz="18669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4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Причины  конфликтов: </a:t>
            </a:r>
            <a:br>
              <a:rPr lang="ru-RU" sz="4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ru-RU" sz="4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(</a:t>
            </a:r>
            <a:r>
              <a:rPr lang="en-US" sz="40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W. Lincoln, 1993) </a:t>
            </a:r>
            <a:endParaRPr lang="ru-RU" sz="40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99592" y="1412776"/>
            <a:ext cx="7776863" cy="748800"/>
          </a:xfrm>
          <a:prstGeom prst="roundRect">
            <a:avLst/>
          </a:prstGeom>
          <a:solidFill>
            <a:schemeClr val="bg2">
              <a:lumMod val="25000"/>
              <a:alpha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accent2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ru-RU" sz="3200" dirty="0"/>
              <a:t>информационные факторы;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899592" y="4869160"/>
            <a:ext cx="7776864" cy="748800"/>
            <a:chOff x="0" y="880140"/>
            <a:chExt cx="7589440" cy="748800"/>
          </a:xfrm>
          <a:solidFill>
            <a:schemeClr val="bg2">
              <a:lumMod val="25000"/>
            </a:schemeClr>
          </a:solidFill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0" y="880140"/>
              <a:ext cx="7589440" cy="748800"/>
            </a:xfrm>
            <a:prstGeom prst="roundRect">
              <a:avLst/>
            </a:prstGeom>
            <a:grpFill/>
            <a:ln>
              <a:solidFill>
                <a:schemeClr val="bg2">
                  <a:lumMod val="25000"/>
                </a:schemeClr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alpha val="90000"/>
                <a:hueOff val="0"/>
                <a:satOff val="0"/>
                <a:lumOff val="0"/>
                <a:alphaOff val="-10000"/>
              </a:schemeClr>
            </a:fillRef>
            <a:effectRef idx="0">
              <a:schemeClr val="accent2">
                <a:alpha val="90000"/>
                <a:hueOff val="0"/>
                <a:satOff val="0"/>
                <a:lumOff val="0"/>
                <a:alphaOff val="-10000"/>
              </a:schemeClr>
            </a:effectRef>
            <a:fontRef idx="minor">
              <a:schemeClr val="lt1"/>
            </a:fontRef>
          </p:style>
        </p:sp>
        <p:sp>
          <p:nvSpPr>
            <p:cNvPr id="10" name="Скругленный прямоугольник 4"/>
            <p:cNvSpPr/>
            <p:nvPr/>
          </p:nvSpPr>
          <p:spPr>
            <a:xfrm>
              <a:off x="36553" y="916693"/>
              <a:ext cx="6904815" cy="6756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l" defTabSz="14224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200" kern="1200" dirty="0"/>
                <a:t>поведенческие факторы;</a:t>
              </a:r>
            </a:p>
          </p:txBody>
        </p:sp>
      </p:grpSp>
      <p:sp>
        <p:nvSpPr>
          <p:cNvPr id="19" name="Скругленный прямоугольник 4"/>
          <p:cNvSpPr/>
          <p:nvPr/>
        </p:nvSpPr>
        <p:spPr>
          <a:xfrm>
            <a:off x="539552" y="5517232"/>
            <a:ext cx="7760958" cy="67569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1920" tIns="121920" rIns="121920" bIns="121920" numCol="1" spcCol="1270" anchor="ctr" anchorCtr="0">
            <a:noAutofit/>
          </a:bodyPr>
          <a:lstStyle/>
          <a:p>
            <a:pPr lvl="0" algn="l" defTabSz="142240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ru-RU" sz="3200" kern="1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899592" y="4005064"/>
            <a:ext cx="7776864" cy="748800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hueOff val="0"/>
              <a:satOff val="0"/>
              <a:lumOff val="0"/>
              <a:alphaOff val="-10000"/>
            </a:schemeClr>
          </a:fillRef>
          <a:effectRef idx="0">
            <a:schemeClr val="accent2">
              <a:alpha val="90000"/>
              <a:hueOff val="0"/>
              <a:satOff val="0"/>
              <a:lumOff val="0"/>
              <a:alphaOff val="-1000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ru-RU" sz="3200" dirty="0"/>
              <a:t>факторы отношений;</a:t>
            </a:r>
          </a:p>
          <a:p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899592" y="2276872"/>
            <a:ext cx="7776864" cy="748800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hueOff val="0"/>
              <a:satOff val="0"/>
              <a:lumOff val="0"/>
              <a:alphaOff val="-10000"/>
            </a:schemeClr>
          </a:fillRef>
          <a:effectRef idx="0">
            <a:schemeClr val="accent2">
              <a:alpha val="90000"/>
              <a:hueOff val="0"/>
              <a:satOff val="0"/>
              <a:lumOff val="0"/>
              <a:alphaOff val="-1000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ru-RU" sz="3200" dirty="0"/>
              <a:t>структурные факторы;</a:t>
            </a:r>
          </a:p>
          <a:p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99592" y="3140968"/>
            <a:ext cx="7776864" cy="748800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alpha val="90000"/>
              <a:hueOff val="0"/>
              <a:satOff val="0"/>
              <a:lumOff val="0"/>
              <a:alphaOff val="-10000"/>
            </a:schemeClr>
          </a:fillRef>
          <a:effectRef idx="0">
            <a:schemeClr val="accent2">
              <a:alpha val="90000"/>
              <a:hueOff val="0"/>
              <a:satOff val="0"/>
              <a:lumOff val="0"/>
              <a:alphaOff val="-10000"/>
            </a:schemeClr>
          </a:effectRef>
          <a:fontRef idx="minor">
            <a:schemeClr val="lt1"/>
          </a:fontRef>
        </p:style>
        <p:txBody>
          <a:bodyPr/>
          <a:lstStyle/>
          <a:p>
            <a:pPr lvl="0"/>
            <a:r>
              <a:rPr lang="ru-RU" sz="3200" dirty="0"/>
              <a:t>ценностные факторы;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323528" y="274638"/>
            <a:ext cx="8496944" cy="56207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Альтернативные варианты решения конфликтов</a:t>
            </a:r>
          </a:p>
        </p:txBody>
      </p:sp>
      <p:sp>
        <p:nvSpPr>
          <p:cNvPr id="3" name="Стрелка вниз 2"/>
          <p:cNvSpPr/>
          <p:nvPr/>
        </p:nvSpPr>
        <p:spPr>
          <a:xfrm>
            <a:off x="4211960" y="908720"/>
            <a:ext cx="504056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979712" y="1628800"/>
            <a:ext cx="4968552" cy="46166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accent4">
                    <a:lumMod val="50000"/>
                  </a:schemeClr>
                </a:solidFill>
              </a:rPr>
              <a:t>с участием третьей стороны</a:t>
            </a:r>
          </a:p>
        </p:txBody>
      </p:sp>
      <p:graphicFrame>
        <p:nvGraphicFramePr>
          <p:cNvPr id="5" name="Содержимое 4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4192317743"/>
              </p:ext>
            </p:extLst>
          </p:nvPr>
        </p:nvGraphicFramePr>
        <p:xfrm>
          <a:off x="971600" y="2348880"/>
          <a:ext cx="7489204" cy="35277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CA1F75FF-EAE8-4CED-9A4F-25F3B9868141}"/>
              </a:ext>
            </a:extLst>
          </p:cNvPr>
          <p:cNvSpPr txBox="1"/>
          <p:nvPr/>
        </p:nvSpPr>
        <p:spPr>
          <a:xfrm>
            <a:off x="863587" y="585396"/>
            <a:ext cx="7416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Коммуникативные навыки Медиатора: 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="" xmlns:a16="http://schemas.microsoft.com/office/drawing/2014/main" id="{37D86DB9-0F50-4342-B4DC-4B9159B1C234}"/>
              </a:ext>
            </a:extLst>
          </p:cNvPr>
          <p:cNvSpPr/>
          <p:nvPr/>
        </p:nvSpPr>
        <p:spPr>
          <a:xfrm>
            <a:off x="742905" y="1736352"/>
            <a:ext cx="7884876" cy="110196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49332942-8D35-497C-8D8D-BB2DD907F200}"/>
              </a:ext>
            </a:extLst>
          </p:cNvPr>
          <p:cNvSpPr txBox="1"/>
          <p:nvPr/>
        </p:nvSpPr>
        <p:spPr>
          <a:xfrm>
            <a:off x="1090464" y="1871834"/>
            <a:ext cx="7512165" cy="9541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Constantia" panose="02030602050306030303" pitchFamily="18" charset="0"/>
              </a:rPr>
              <a:t>Умение слышать и анализировать. </a:t>
            </a:r>
            <a:br>
              <a:rPr lang="ru-RU" sz="2800" dirty="0">
                <a:latin typeface="Constantia" panose="02030602050306030303" pitchFamily="18" charset="0"/>
              </a:rPr>
            </a:br>
            <a:r>
              <a:rPr lang="ru-RU" sz="2800" dirty="0">
                <a:latin typeface="Constantia" panose="02030602050306030303" pitchFamily="18" charset="0"/>
              </a:rPr>
              <a:t>Отделять </a:t>
            </a:r>
            <a:r>
              <a:rPr lang="ru-RU" sz="2800" b="1" dirty="0">
                <a:latin typeface="Constantia" panose="02030602050306030303" pitchFamily="18" charset="0"/>
              </a:rPr>
              <a:t>факт – интерпретация – оценка. 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="" xmlns:a16="http://schemas.microsoft.com/office/drawing/2014/main" id="{A4488D9E-937E-4253-9E65-C0DD81A9FB25}"/>
              </a:ext>
            </a:extLst>
          </p:cNvPr>
          <p:cNvSpPr/>
          <p:nvPr/>
        </p:nvSpPr>
        <p:spPr>
          <a:xfrm>
            <a:off x="742905" y="3163589"/>
            <a:ext cx="7884876" cy="110196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B4B4F07C-B459-4A22-81D8-78F9488EC5DC}"/>
              </a:ext>
            </a:extLst>
          </p:cNvPr>
          <p:cNvSpPr txBox="1"/>
          <p:nvPr/>
        </p:nvSpPr>
        <p:spPr>
          <a:xfrm>
            <a:off x="1063406" y="3432610"/>
            <a:ext cx="7379024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Constantia" panose="02030602050306030303" pitchFamily="18" charset="0"/>
              </a:rPr>
              <a:t>Давать обратную связь.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="" xmlns:a16="http://schemas.microsoft.com/office/drawing/2014/main" id="{D0BD487D-5A89-4A49-B488-DE4ACFF7FEB9}"/>
              </a:ext>
            </a:extLst>
          </p:cNvPr>
          <p:cNvSpPr/>
          <p:nvPr/>
        </p:nvSpPr>
        <p:spPr>
          <a:xfrm>
            <a:off x="735720" y="4590826"/>
            <a:ext cx="7884876" cy="1101963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00337C7-40F2-4E60-9206-250C1B5F820F}"/>
              </a:ext>
            </a:extLst>
          </p:cNvPr>
          <p:cNvSpPr txBox="1"/>
          <p:nvPr/>
        </p:nvSpPr>
        <p:spPr>
          <a:xfrm>
            <a:off x="1063406" y="4910974"/>
            <a:ext cx="7393491" cy="5232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Constantia" panose="02030602050306030303" pitchFamily="18" charset="0"/>
              </a:rPr>
              <a:t>Задавать вопросы.</a:t>
            </a:r>
          </a:p>
        </p:txBody>
      </p:sp>
    </p:spTree>
    <p:extLst>
      <p:ext uri="{BB962C8B-B14F-4D97-AF65-F5344CB8AC3E}">
        <p14:creationId xmlns="" xmlns:p14="http://schemas.microsoft.com/office/powerpoint/2010/main" val="1845068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DE11223-2D36-47A4-BD14-E9F52BE90882}"/>
              </a:ext>
            </a:extLst>
          </p:cNvPr>
          <p:cNvSpPr txBox="1"/>
          <p:nvPr/>
        </p:nvSpPr>
        <p:spPr>
          <a:xfrm>
            <a:off x="467544" y="620688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latin typeface="Constantia" panose="02030602050306030303" pitchFamily="18" charset="0"/>
              </a:rPr>
              <a:t>Умение слышать и анализировать</a:t>
            </a:r>
          </a:p>
        </p:txBody>
      </p:sp>
      <p:sp>
        <p:nvSpPr>
          <p:cNvPr id="3" name="Прямоугольник: багетная рамка 2">
            <a:extLst>
              <a:ext uri="{FF2B5EF4-FFF2-40B4-BE49-F238E27FC236}">
                <a16:creationId xmlns="" xmlns:a16="http://schemas.microsoft.com/office/drawing/2014/main" id="{BBBE4D8E-1EB4-4253-AC43-7280DA396FC3}"/>
              </a:ext>
            </a:extLst>
          </p:cNvPr>
          <p:cNvSpPr/>
          <p:nvPr/>
        </p:nvSpPr>
        <p:spPr>
          <a:xfrm>
            <a:off x="726097" y="2208826"/>
            <a:ext cx="1901687" cy="1674992"/>
          </a:xfrm>
          <a:prstGeom prst="beve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8DCAA33-637C-4373-B102-D5FDF05EC997}"/>
              </a:ext>
            </a:extLst>
          </p:cNvPr>
          <p:cNvSpPr txBox="1"/>
          <p:nvPr/>
        </p:nvSpPr>
        <p:spPr>
          <a:xfrm>
            <a:off x="1259632" y="2420888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Ф</a:t>
            </a:r>
          </a:p>
        </p:txBody>
      </p:sp>
      <p:sp>
        <p:nvSpPr>
          <p:cNvPr id="7" name="Прямоугольник: багетная рамка 6">
            <a:extLst>
              <a:ext uri="{FF2B5EF4-FFF2-40B4-BE49-F238E27FC236}">
                <a16:creationId xmlns="" xmlns:a16="http://schemas.microsoft.com/office/drawing/2014/main" id="{B2AA1CEA-6AC9-4BAC-ABA1-4CDFE9B73A06}"/>
              </a:ext>
            </a:extLst>
          </p:cNvPr>
          <p:cNvSpPr/>
          <p:nvPr/>
        </p:nvSpPr>
        <p:spPr>
          <a:xfrm>
            <a:off x="3513144" y="2208826"/>
            <a:ext cx="1901687" cy="1674992"/>
          </a:xfrm>
          <a:prstGeom prst="beve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: багетная рамка 7">
            <a:extLst>
              <a:ext uri="{FF2B5EF4-FFF2-40B4-BE49-F238E27FC236}">
                <a16:creationId xmlns="" xmlns:a16="http://schemas.microsoft.com/office/drawing/2014/main" id="{365B2E71-EC5B-47E7-8722-EA4D7ECB2D2F}"/>
              </a:ext>
            </a:extLst>
          </p:cNvPr>
          <p:cNvSpPr/>
          <p:nvPr/>
        </p:nvSpPr>
        <p:spPr>
          <a:xfrm>
            <a:off x="6300192" y="2208826"/>
            <a:ext cx="1901687" cy="1674992"/>
          </a:xfrm>
          <a:prstGeom prst="beve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C841D2D-DA09-4E6A-A10A-0BB11F21A42C}"/>
              </a:ext>
            </a:extLst>
          </p:cNvPr>
          <p:cNvSpPr txBox="1"/>
          <p:nvPr/>
        </p:nvSpPr>
        <p:spPr>
          <a:xfrm>
            <a:off x="4067944" y="2420887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И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ED6671FE-76AD-4ADA-958F-89326F6C7C07}"/>
              </a:ext>
            </a:extLst>
          </p:cNvPr>
          <p:cNvSpPr txBox="1"/>
          <p:nvPr/>
        </p:nvSpPr>
        <p:spPr>
          <a:xfrm>
            <a:off x="6804248" y="2446157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О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="" xmlns:a16="http://schemas.microsoft.com/office/drawing/2014/main" id="{2259809D-E28D-4771-8B08-C433D38FD699}"/>
              </a:ext>
            </a:extLst>
          </p:cNvPr>
          <p:cNvCxnSpPr>
            <a:cxnSpLocks/>
          </p:cNvCxnSpPr>
          <p:nvPr/>
        </p:nvCxnSpPr>
        <p:spPr>
          <a:xfrm flipH="1">
            <a:off x="2804727" y="1556792"/>
            <a:ext cx="496501" cy="3096344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="" xmlns:a16="http://schemas.microsoft.com/office/drawing/2014/main" id="{263CD711-C264-43E6-A78E-7AFF0EC7CD31}"/>
              </a:ext>
            </a:extLst>
          </p:cNvPr>
          <p:cNvCxnSpPr>
            <a:cxnSpLocks/>
          </p:cNvCxnSpPr>
          <p:nvPr/>
        </p:nvCxnSpPr>
        <p:spPr>
          <a:xfrm flipH="1">
            <a:off x="5583595" y="1560127"/>
            <a:ext cx="496501" cy="3096344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639446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багетная рамка 2">
            <a:extLst>
              <a:ext uri="{FF2B5EF4-FFF2-40B4-BE49-F238E27FC236}">
                <a16:creationId xmlns="" xmlns:a16="http://schemas.microsoft.com/office/drawing/2014/main" id="{BBBE4D8E-1EB4-4253-AC43-7280DA396FC3}"/>
              </a:ext>
            </a:extLst>
          </p:cNvPr>
          <p:cNvSpPr/>
          <p:nvPr/>
        </p:nvSpPr>
        <p:spPr>
          <a:xfrm>
            <a:off x="726097" y="2208826"/>
            <a:ext cx="1901687" cy="1674992"/>
          </a:xfrm>
          <a:prstGeom prst="beve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D8DCAA33-637C-4373-B102-D5FDF05EC997}"/>
              </a:ext>
            </a:extLst>
          </p:cNvPr>
          <p:cNvSpPr txBox="1"/>
          <p:nvPr/>
        </p:nvSpPr>
        <p:spPr>
          <a:xfrm>
            <a:off x="1259632" y="2420888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Ф</a:t>
            </a:r>
          </a:p>
        </p:txBody>
      </p:sp>
      <p:sp>
        <p:nvSpPr>
          <p:cNvPr id="7" name="Прямоугольник: багетная рамка 6">
            <a:extLst>
              <a:ext uri="{FF2B5EF4-FFF2-40B4-BE49-F238E27FC236}">
                <a16:creationId xmlns="" xmlns:a16="http://schemas.microsoft.com/office/drawing/2014/main" id="{B2AA1CEA-6AC9-4BAC-ABA1-4CDFE9B73A06}"/>
              </a:ext>
            </a:extLst>
          </p:cNvPr>
          <p:cNvSpPr/>
          <p:nvPr/>
        </p:nvSpPr>
        <p:spPr>
          <a:xfrm>
            <a:off x="3513144" y="2208826"/>
            <a:ext cx="1901687" cy="1674992"/>
          </a:xfrm>
          <a:prstGeom prst="beve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: багетная рамка 7">
            <a:extLst>
              <a:ext uri="{FF2B5EF4-FFF2-40B4-BE49-F238E27FC236}">
                <a16:creationId xmlns="" xmlns:a16="http://schemas.microsoft.com/office/drawing/2014/main" id="{365B2E71-EC5B-47E7-8722-EA4D7ECB2D2F}"/>
              </a:ext>
            </a:extLst>
          </p:cNvPr>
          <p:cNvSpPr/>
          <p:nvPr/>
        </p:nvSpPr>
        <p:spPr>
          <a:xfrm>
            <a:off x="6300192" y="2208826"/>
            <a:ext cx="1901687" cy="1674992"/>
          </a:xfrm>
          <a:prstGeom prst="bevel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BC841D2D-DA09-4E6A-A10A-0BB11F21A42C}"/>
              </a:ext>
            </a:extLst>
          </p:cNvPr>
          <p:cNvSpPr txBox="1"/>
          <p:nvPr/>
        </p:nvSpPr>
        <p:spPr>
          <a:xfrm>
            <a:off x="4067944" y="2420887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И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ED6671FE-76AD-4ADA-958F-89326F6C7C07}"/>
              </a:ext>
            </a:extLst>
          </p:cNvPr>
          <p:cNvSpPr txBox="1"/>
          <p:nvPr/>
        </p:nvSpPr>
        <p:spPr>
          <a:xfrm>
            <a:off x="6804248" y="2446157"/>
            <a:ext cx="12241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>
                <a:solidFill>
                  <a:schemeClr val="accent2">
                    <a:lumMod val="75000"/>
                  </a:schemeClr>
                </a:solidFill>
                <a:latin typeface="Constantia" panose="02030602050306030303" pitchFamily="18" charset="0"/>
              </a:rPr>
              <a:t>О</a:t>
            </a: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="" xmlns:a16="http://schemas.microsoft.com/office/drawing/2014/main" id="{2259809D-E28D-4771-8B08-C433D38FD699}"/>
              </a:ext>
            </a:extLst>
          </p:cNvPr>
          <p:cNvCxnSpPr>
            <a:cxnSpLocks/>
          </p:cNvCxnSpPr>
          <p:nvPr/>
        </p:nvCxnSpPr>
        <p:spPr>
          <a:xfrm rot="5400000">
            <a:off x="1672140" y="3121428"/>
            <a:ext cx="2664296" cy="399120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="" xmlns:a16="http://schemas.microsoft.com/office/drawing/2014/main" id="{263CD711-C264-43E6-A78E-7AFF0EC7CD31}"/>
              </a:ext>
            </a:extLst>
          </p:cNvPr>
          <p:cNvCxnSpPr>
            <a:cxnSpLocks/>
          </p:cNvCxnSpPr>
          <p:nvPr/>
        </p:nvCxnSpPr>
        <p:spPr>
          <a:xfrm rot="5400000">
            <a:off x="4464063" y="3108373"/>
            <a:ext cx="2667631" cy="428564"/>
          </a:xfrm>
          <a:prstGeom prst="line">
            <a:avLst/>
          </a:prstGeom>
          <a:ln w="571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9E2B4DC6-B954-42F8-A587-828443A489E9}"/>
              </a:ext>
            </a:extLst>
          </p:cNvPr>
          <p:cNvSpPr txBox="1"/>
          <p:nvPr/>
        </p:nvSpPr>
        <p:spPr>
          <a:xfrm>
            <a:off x="683568" y="548680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Constantia" panose="02030602050306030303" pitchFamily="18" charset="0"/>
              </a:rPr>
              <a:t>Обратная связь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63688" y="1412776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Cambria" pitchFamily="18" charset="0"/>
              </a:rPr>
              <a:t>Вы считаете … </a:t>
            </a:r>
            <a:endParaRPr lang="ru-RU" sz="2800" b="1" dirty="0">
              <a:latin typeface="Cambri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004048" y="1412776"/>
            <a:ext cx="3096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Cambria" pitchFamily="18" charset="0"/>
              </a:rPr>
              <a:t>Вы чувствуете… </a:t>
            </a:r>
          </a:p>
        </p:txBody>
      </p:sp>
    </p:spTree>
    <p:extLst>
      <p:ext uri="{BB962C8B-B14F-4D97-AF65-F5344CB8AC3E}">
        <p14:creationId xmlns="" xmlns:p14="http://schemas.microsoft.com/office/powerpoint/2010/main" val="639446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7C33C3F6-55D1-4E0C-B60A-877B9FFE306D}"/>
              </a:ext>
            </a:extLst>
          </p:cNvPr>
          <p:cNvSpPr txBox="1"/>
          <p:nvPr/>
        </p:nvSpPr>
        <p:spPr>
          <a:xfrm>
            <a:off x="503548" y="42222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latin typeface="Constantia" panose="02030602050306030303" pitchFamily="18" charset="0"/>
              </a:rPr>
              <a:t>Умение задавать вопросы 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920CAF64-249A-4178-9C44-173182A69C53}"/>
              </a:ext>
            </a:extLst>
          </p:cNvPr>
          <p:cNvSpPr/>
          <p:nvPr/>
        </p:nvSpPr>
        <p:spPr>
          <a:xfrm>
            <a:off x="2843808" y="1014190"/>
            <a:ext cx="604867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200" b="1" dirty="0">
                <a:solidFill>
                  <a:schemeClr val="accent4">
                    <a:lumMod val="75000"/>
                  </a:schemeClr>
                </a:solidFill>
                <a:latin typeface="Constantia" panose="02030602050306030303" pitchFamily="18" charset="0"/>
              </a:rPr>
              <a:t>Закрытые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200" b="1" dirty="0">
                <a:solidFill>
                  <a:schemeClr val="accent4">
                    <a:lumMod val="75000"/>
                  </a:schemeClr>
                </a:solidFill>
                <a:latin typeface="Constantia" panose="02030602050306030303" pitchFamily="18" charset="0"/>
              </a:rPr>
              <a:t>Открытые (как.., каким образом..)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200" b="1" dirty="0">
                <a:solidFill>
                  <a:schemeClr val="accent4">
                    <a:lumMod val="75000"/>
                  </a:schemeClr>
                </a:solidFill>
                <a:latin typeface="Constantia" panose="02030602050306030303" pitchFamily="18" charset="0"/>
              </a:rPr>
              <a:t>Вопросы-дефиниции (уточняющие)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200" b="1" dirty="0">
                <a:solidFill>
                  <a:schemeClr val="accent4">
                    <a:lumMod val="75000"/>
                  </a:schemeClr>
                </a:solidFill>
                <a:latin typeface="Constantia" panose="02030602050306030303" pitchFamily="18" charset="0"/>
              </a:rPr>
              <a:t>Вопросы-шкалы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200" b="1" dirty="0">
                <a:solidFill>
                  <a:schemeClr val="accent4">
                    <a:lumMod val="75000"/>
                  </a:schemeClr>
                </a:solidFill>
                <a:latin typeface="Constantia" panose="02030602050306030303" pitchFamily="18" charset="0"/>
              </a:rPr>
              <a:t>Системные вопросы (циркулярные)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200" b="1" dirty="0">
                <a:solidFill>
                  <a:schemeClr val="accent4">
                    <a:lumMod val="75000"/>
                  </a:schemeClr>
                </a:solidFill>
                <a:latin typeface="Constantia" panose="02030602050306030303" pitchFamily="18" charset="0"/>
              </a:rPr>
              <a:t>Вопросы – чудо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200" b="1" dirty="0">
                <a:solidFill>
                  <a:schemeClr val="accent4">
                    <a:lumMod val="75000"/>
                  </a:schemeClr>
                </a:solidFill>
                <a:latin typeface="Constantia" panose="02030602050306030303" pitchFamily="18" charset="0"/>
              </a:rPr>
              <a:t>Парадоксальные вопросы, интенции (разрядка ситуации…)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200" b="1" dirty="0">
                <a:solidFill>
                  <a:schemeClr val="accent4">
                    <a:lumMod val="75000"/>
                  </a:schemeClr>
                </a:solidFill>
                <a:latin typeface="Constantia" panose="02030602050306030303" pitchFamily="18" charset="0"/>
              </a:rPr>
              <a:t>Вопросы – гипотезы (представим, что…)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200" b="1" dirty="0">
                <a:solidFill>
                  <a:schemeClr val="accent4">
                    <a:lumMod val="75000"/>
                  </a:schemeClr>
                </a:solidFill>
                <a:latin typeface="Constantia" panose="02030602050306030303" pitchFamily="18" charset="0"/>
              </a:rPr>
              <a:t>Адвокат-дьявола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200" b="1" dirty="0">
                <a:solidFill>
                  <a:schemeClr val="accent4">
                    <a:lumMod val="75000"/>
                  </a:schemeClr>
                </a:solidFill>
                <a:latin typeface="Constantia" panose="02030602050306030303" pitchFamily="18" charset="0"/>
              </a:rPr>
              <a:t>Вопросы, ориентированные на решение (как бы для Вас выглядело хорошее решение)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200" b="1" dirty="0">
                <a:solidFill>
                  <a:schemeClr val="accent4">
                    <a:lumMod val="75000"/>
                  </a:schemeClr>
                </a:solidFill>
                <a:latin typeface="Constantia" panose="02030602050306030303" pitchFamily="18" charset="0"/>
              </a:rPr>
              <a:t> </a:t>
            </a:r>
            <a:r>
              <a:rPr lang="ru-RU" sz="2200" b="1" dirty="0">
                <a:solidFill>
                  <a:srgbClr val="C00000"/>
                </a:solidFill>
                <a:latin typeface="Constantia" panose="02030602050306030303" pitchFamily="18" charset="0"/>
              </a:rPr>
              <a:t>НЕЛЬЗЯ !     -    Вопросы-убеждения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5938A691-5BD2-47EF-96E7-8343C3A3600E}"/>
              </a:ext>
            </a:extLst>
          </p:cNvPr>
          <p:cNvSpPr txBox="1"/>
          <p:nvPr/>
        </p:nvSpPr>
        <p:spPr>
          <a:xfrm>
            <a:off x="683568" y="586669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chemeClr val="accent4">
                    <a:lumMod val="50000"/>
                  </a:schemeClr>
                </a:solidFill>
                <a:latin typeface="Constantia" panose="02030602050306030303" pitchFamily="18" charset="0"/>
              </a:rPr>
              <a:t>Типы вопросов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FD8065D2-5E62-451F-9FD0-46D11AC293B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srgbClr val="39639D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colorTemperature colorTemp="53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51520" y="1952836"/>
            <a:ext cx="2438611" cy="29523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07315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F7CF246F-1C4F-44B1-A27E-B89946340D81}"/>
              </a:ext>
            </a:extLst>
          </p:cNvPr>
          <p:cNvSpPr txBox="1"/>
          <p:nvPr/>
        </p:nvSpPr>
        <p:spPr>
          <a:xfrm>
            <a:off x="1763688" y="2492896"/>
            <a:ext cx="59046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accent1">
                    <a:lumMod val="75000"/>
                  </a:schemeClr>
                </a:solidFill>
                <a:latin typeface="Constantia" panose="02030602050306030303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="" xmlns:p14="http://schemas.microsoft.com/office/powerpoint/2010/main" val="26370693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344</TotalTime>
  <Words>181</Words>
  <Application>Microsoft Office PowerPoint</Application>
  <PresentationFormat>Экран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Слайд 1</vt:lpstr>
      <vt:lpstr>Что важно знать о конфликте: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Egisso</dc:creator>
  <cp:lastModifiedBy>Egisso</cp:lastModifiedBy>
  <cp:revision>20</cp:revision>
  <dcterms:created xsi:type="dcterms:W3CDTF">2019-10-25T13:33:22Z</dcterms:created>
  <dcterms:modified xsi:type="dcterms:W3CDTF">2020-10-29T06:43:33Z</dcterms:modified>
</cp:coreProperties>
</file>