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sldIdLst>
    <p:sldId id="308" r:id="rId2"/>
    <p:sldId id="256" r:id="rId3"/>
    <p:sldId id="278" r:id="rId4"/>
    <p:sldId id="279" r:id="rId5"/>
    <p:sldId id="280" r:id="rId6"/>
    <p:sldId id="257" r:id="rId7"/>
    <p:sldId id="259" r:id="rId8"/>
    <p:sldId id="260" r:id="rId9"/>
    <p:sldId id="281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7" r:id="rId20"/>
    <p:sldId id="258" r:id="rId21"/>
    <p:sldId id="276" r:id="rId22"/>
    <p:sldId id="277" r:id="rId23"/>
    <p:sldId id="305" r:id="rId24"/>
    <p:sldId id="306" r:id="rId25"/>
    <p:sldId id="29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46" autoAdjust="0"/>
    <p:restoredTop sz="94660"/>
  </p:normalViewPr>
  <p:slideViewPr>
    <p:cSldViewPr>
      <p:cViewPr varScale="1">
        <p:scale>
          <a:sx n="66" d="100"/>
          <a:sy n="66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B43DE-F48B-4555-9AFC-30C2003BB627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55AD3-97A7-42AD-AC48-E207B7E631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7246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55AD3-97A7-42AD-AC48-E207B7E6319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55AD3-97A7-42AD-AC48-E207B7E6319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19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55AD3-97A7-42AD-AC48-E207B7E6319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1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11" Type="http://schemas.microsoft.com/office/2007/relationships/hdphoto" Target="../media/hdphoto5.wdp"/><Relationship Id="rId10" Type="http://schemas.openxmlformats.org/officeDocument/2006/relationships/image" Target="../media/image29.jpeg"/><Relationship Id="rId4" Type="http://schemas.openxmlformats.org/officeDocument/2006/relationships/image" Target="../media/image27.jpeg"/><Relationship Id="rId9" Type="http://schemas.microsoft.com/office/2007/relationships/hdphoto" Target="../media/hdphoto4.wdp"/><Relationship Id="rId1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9189"/>
            <a:ext cx="7467600" cy="1143000"/>
          </a:xfrm>
        </p:spPr>
        <p:txBody>
          <a:bodyPr anchor="ctr"/>
          <a:lstStyle/>
          <a:p>
            <a:pPr algn="ctr"/>
            <a:r>
              <a:rPr lang="ru-RU" b="1" dirty="0" smtClean="0"/>
              <a:t>ЭПИГРАФ</a:t>
            </a:r>
            <a:endParaRPr lang="ru-RU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238128" y="1412776"/>
            <a:ext cx="6645424" cy="39604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endParaRPr lang="ru-RU" sz="1400" b="1" i="1" dirty="0" smtClean="0">
              <a:latin typeface="Times New Roman"/>
              <a:ea typeface="Times New Roman"/>
            </a:endParaRPr>
          </a:p>
          <a:p>
            <a:pPr marL="0" indent="0" algn="ctr">
              <a:buFont typeface="Wingdings"/>
              <a:buNone/>
            </a:pPr>
            <a:endParaRPr lang="ru-RU" b="1" i="1" dirty="0" smtClean="0">
              <a:latin typeface="Times New Roman"/>
              <a:ea typeface="Times New Roman"/>
            </a:endParaRPr>
          </a:p>
          <a:p>
            <a:pPr marL="0" indent="0">
              <a:buFont typeface="Wingdings"/>
              <a:buNone/>
            </a:pPr>
            <a:r>
              <a:rPr lang="ru-RU" i="1" dirty="0" smtClean="0">
                <a:latin typeface="Times New Roman"/>
                <a:ea typeface="Times New Roman"/>
              </a:rPr>
              <a:t>«…Человечество победит раньше или позже и слепоту, и глухоту, и слабоумие.</a:t>
            </a:r>
          </a:p>
          <a:p>
            <a:pPr marL="0" indent="0">
              <a:buFont typeface="Wingdings"/>
              <a:buNone/>
            </a:pPr>
            <a:r>
              <a:rPr lang="ru-RU" i="1" dirty="0" smtClean="0">
                <a:latin typeface="Times New Roman"/>
                <a:ea typeface="Times New Roman"/>
              </a:rPr>
              <a:t>Но гораздо раньше оно победит их в социальном и педагогическом плане, чем в плане медицинском и биологическом.»                                                                                                         </a:t>
            </a:r>
          </a:p>
          <a:p>
            <a:pPr marL="0" indent="0" algn="ctr">
              <a:buFont typeface="Wingdings"/>
              <a:buNone/>
            </a:pPr>
            <a:r>
              <a:rPr lang="ru-RU" sz="2800" b="1" i="1" dirty="0" smtClean="0">
                <a:latin typeface="Times New Roman"/>
                <a:ea typeface="Times New Roman"/>
              </a:rPr>
              <a:t>                                    (Л. С. Выготский)</a:t>
            </a:r>
            <a:endParaRPr lang="ru-RU" sz="2800" b="1" dirty="0">
              <a:latin typeface="Times New Roman"/>
              <a:ea typeface="Times New Roman"/>
            </a:endParaRPr>
          </a:p>
        </p:txBody>
      </p:sp>
      <p:pic>
        <p:nvPicPr>
          <p:cNvPr id="5" name="Объект 5" descr="http://p.calameoassets.com/150418082053-0b19a9fda43a612eb0c327f9257ca976/p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223" t="28640" r="37529" b="23389"/>
          <a:stretch/>
        </p:blipFill>
        <p:spPr bwMode="auto">
          <a:xfrm>
            <a:off x="323528" y="1108106"/>
            <a:ext cx="1728192" cy="2320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5259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936104"/>
          </a:xfrm>
        </p:spPr>
        <p:txBody>
          <a:bodyPr anchor="ctr"/>
          <a:lstStyle/>
          <a:p>
            <a:pPr algn="ctr"/>
            <a:r>
              <a:rPr lang="ru-RU" b="1" dirty="0"/>
              <a:t>Программа реализации проекта: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96144" y="1628800"/>
            <a:ext cx="7992888" cy="487375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b="1" dirty="0" smtClean="0"/>
              <a:t>Изучение </a:t>
            </a:r>
            <a:r>
              <a:rPr lang="ru-RU" b="1" dirty="0"/>
              <a:t>опыта других регионов </a:t>
            </a:r>
            <a:r>
              <a:rPr lang="ru-RU" dirty="0"/>
              <a:t>по разработке нормативно-правовой базы, регламентирующей деятельность специалистов на комбинированных группах</a:t>
            </a:r>
          </a:p>
          <a:p>
            <a:pPr lvl="0"/>
            <a:r>
              <a:rPr lang="ru-RU" b="1" dirty="0"/>
              <a:t>Разработка проекта: содержания отдельных этапов</a:t>
            </a:r>
            <a:r>
              <a:rPr lang="ru-RU" dirty="0"/>
              <a:t>, установление сроков исполнения, определение направлений исследования и ответственных за результат, внесение необходимых корректив в содержание проекта.(по необходимости)</a:t>
            </a:r>
          </a:p>
          <a:p>
            <a:pPr lvl="0"/>
            <a:r>
              <a:rPr lang="ru-RU" b="1" dirty="0"/>
              <a:t>Разработка критериев и показателей эффективност</a:t>
            </a:r>
            <a:r>
              <a:rPr lang="ru-RU" dirty="0"/>
              <a:t>и проекта.</a:t>
            </a:r>
          </a:p>
          <a:p>
            <a:pPr lvl="0"/>
            <a:r>
              <a:rPr lang="ru-RU" b="1" dirty="0"/>
              <a:t>Разработка дорожной карт</a:t>
            </a:r>
            <a:r>
              <a:rPr lang="ru-RU" dirty="0"/>
              <a:t>ы по  созданию модели психолого-педагогического сопровождения  детей с ОВЗ в ДОО в условиях инклюзивного образования.</a:t>
            </a:r>
          </a:p>
          <a:p>
            <a:pPr lvl="0"/>
            <a:r>
              <a:rPr lang="ru-RU" b="1" dirty="0"/>
              <a:t>Анкетирование педагогов </a:t>
            </a:r>
            <a:r>
              <a:rPr lang="ru-RU" dirty="0"/>
              <a:t>и </a:t>
            </a:r>
            <a:r>
              <a:rPr lang="ru-RU" b="1" dirty="0"/>
              <a:t>родительско</a:t>
            </a:r>
            <a:r>
              <a:rPr lang="ru-RU" dirty="0"/>
              <a:t>й </a:t>
            </a:r>
            <a:r>
              <a:rPr lang="ru-RU" b="1" dirty="0"/>
              <a:t>общественности</a:t>
            </a:r>
            <a:r>
              <a:rPr lang="ru-RU" dirty="0"/>
              <a:t> с целью определения готовности к инновационной деятельности;</a:t>
            </a:r>
          </a:p>
          <a:p>
            <a:endParaRPr lang="ru-RU" dirty="0"/>
          </a:p>
        </p:txBody>
      </p:sp>
      <p:pic>
        <p:nvPicPr>
          <p:cNvPr id="5122" name="Picture 2" descr="http://www.modernservice.ru/wp-content/uploads/job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653136"/>
            <a:ext cx="1308386" cy="111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ds159.detsad.tver.ru/wp-content/uploads/sites/113/2017/08/Trening2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5744" y="3108243"/>
            <a:ext cx="1668426" cy="104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thumbs.dreamstime.com/z/gps-navigation-concept-creative-abstract-satellite-travel-tourism-location-route-planning-business-macro-view-color-city-479263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6146"/>
          <a:stretch/>
        </p:blipFill>
        <p:spPr bwMode="auto">
          <a:xfrm>
            <a:off x="7647322" y="1613605"/>
            <a:ext cx="1113384" cy="7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2208" y="971298"/>
            <a:ext cx="684076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/>
              <a:t>I</a:t>
            </a:r>
            <a:r>
              <a:rPr lang="ru-RU" sz="2400" b="1" dirty="0"/>
              <a:t> этап - аналитический (</a:t>
            </a:r>
            <a:r>
              <a:rPr lang="ru-RU" sz="2400" b="1" dirty="0" smtClean="0"/>
              <a:t>09.2018-06.2019)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028524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5195"/>
            <a:ext cx="7467600" cy="936104"/>
          </a:xfrm>
        </p:spPr>
        <p:txBody>
          <a:bodyPr anchor="ctr"/>
          <a:lstStyle/>
          <a:p>
            <a:pPr algn="ctr"/>
            <a:r>
              <a:rPr lang="ru-RU" b="1" dirty="0"/>
              <a:t>Программа реализации проекта: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6130" y="1298377"/>
            <a:ext cx="7348198" cy="5442991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/>
              <a:t>Разработка нормативно-правовой базы</a:t>
            </a:r>
            <a:r>
              <a:rPr lang="ru-RU" dirty="0"/>
              <a:t>, регламентирующей деятельность специалистов на комбинированных группах и апробация в ДОО сетевого сообщества;</a:t>
            </a:r>
          </a:p>
          <a:p>
            <a:pPr lvl="0"/>
            <a:r>
              <a:rPr lang="ru-RU" b="1" dirty="0"/>
              <a:t>Разработка и  организация методических меропри</a:t>
            </a:r>
            <a:r>
              <a:rPr lang="ru-RU" dirty="0"/>
              <a:t>ятий для педагогов: семинаров, мастер-классов, круглых столов  по формированию готовности реализовывать инклюзивную практику;</a:t>
            </a:r>
          </a:p>
          <a:p>
            <a:pPr lvl="0"/>
            <a:r>
              <a:rPr lang="ru-RU" b="1" dirty="0"/>
              <a:t>Разработка и организация совместных мероприятий с родит</a:t>
            </a:r>
            <a:r>
              <a:rPr lang="ru-RU" dirty="0"/>
              <a:t>елями по формированию инклюзивной культуры;</a:t>
            </a:r>
          </a:p>
          <a:p>
            <a:pPr lvl="0"/>
            <a:r>
              <a:rPr lang="ru-RU" b="1" dirty="0"/>
              <a:t>Разработка и организация досуговых мероприятий с детьми </a:t>
            </a:r>
            <a:r>
              <a:rPr lang="ru-RU" dirty="0"/>
              <a:t>на формирование толерантного поведения;</a:t>
            </a:r>
          </a:p>
          <a:p>
            <a:pPr lvl="0"/>
            <a:r>
              <a:rPr lang="ru-RU" b="1" dirty="0"/>
              <a:t>Организация обмена опытом с педагогами </a:t>
            </a:r>
            <a:r>
              <a:rPr lang="ru-RU" dirty="0"/>
              <a:t>МСО города Ярославля по вопросам  психолого-педагогического сопровождения детей с ОВЗ;</a:t>
            </a:r>
          </a:p>
          <a:p>
            <a:pPr lvl="0"/>
            <a:r>
              <a:rPr lang="ru-RU" b="1" dirty="0"/>
              <a:t>Распространение педагогического опыта </a:t>
            </a:r>
            <a:r>
              <a:rPr lang="ru-RU" dirty="0"/>
              <a:t>по данной теме через проведение круглых столов, семинаров, мастер-классов, педагогических советов, журналов передового опыта, представление материалов в методических кабинетах; </a:t>
            </a:r>
          </a:p>
          <a:p>
            <a:pPr lvl="0"/>
            <a:r>
              <a:rPr lang="ru-RU" b="1" dirty="0"/>
              <a:t>Трансляция инновационного опыта</a:t>
            </a:r>
            <a:r>
              <a:rPr lang="ru-RU" dirty="0"/>
              <a:t>  работы по внедрению в деятельность ДОО модели психолого-педагогического сопровождения детей с ОВЗ в условиях инклюзивного образования. (сайтах ДОУ и образовательных ресурсах в сети интернет.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2194" y="836712"/>
            <a:ext cx="684076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400" b="1" dirty="0"/>
              <a:t>II</a:t>
            </a:r>
            <a:r>
              <a:rPr lang="ru-RU" sz="2400" b="1" dirty="0"/>
              <a:t> этап - внедренческий (</a:t>
            </a:r>
            <a:r>
              <a:rPr lang="ru-RU" sz="2400" b="1" dirty="0" smtClean="0"/>
              <a:t>09.2019-05.2020)</a:t>
            </a:r>
            <a:endParaRPr lang="ru-RU" sz="2400" dirty="0"/>
          </a:p>
        </p:txBody>
      </p:sp>
      <p:pic>
        <p:nvPicPr>
          <p:cNvPr id="6146" name="Picture 2" descr="https://resbash.ru/foto_news/2016/2/227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22898"/>
            <a:ext cx="2012110" cy="12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glunews.ru/images/news/2016/6675381cd0acb8ba3bf3324758ceb7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8426" y="2564904"/>
            <a:ext cx="1767770" cy="145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thumbs.dreamstime.com/z/d-colored-bar-graph-team-white-people-who-helps-statistics-grow-up-41542245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084"/>
          <a:stretch/>
        </p:blipFill>
        <p:spPr bwMode="auto">
          <a:xfrm>
            <a:off x="6876256" y="1412776"/>
            <a:ext cx="1759106" cy="120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7831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5195"/>
            <a:ext cx="7467600" cy="936104"/>
          </a:xfrm>
        </p:spPr>
        <p:txBody>
          <a:bodyPr anchor="ctr"/>
          <a:lstStyle/>
          <a:p>
            <a:pPr algn="ctr"/>
            <a:r>
              <a:rPr lang="ru-RU" b="1" dirty="0"/>
              <a:t>Программа реализации проекта: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7060166" cy="5112568"/>
          </a:xfrm>
        </p:spPr>
        <p:txBody>
          <a:bodyPr>
            <a:normAutofit fontScale="77500" lnSpcReduction="20000"/>
          </a:bodyPr>
          <a:lstStyle/>
          <a:p>
            <a:pPr lvl="0">
              <a:spcAft>
                <a:spcPts val="600"/>
              </a:spcAft>
            </a:pPr>
            <a:r>
              <a:rPr lang="ru-RU" b="1" dirty="0"/>
              <a:t>Анализ результатов </a:t>
            </a:r>
            <a:r>
              <a:rPr lang="ru-RU" dirty="0"/>
              <a:t>работы по проекту.</a:t>
            </a:r>
          </a:p>
          <a:p>
            <a:pPr lvl="0">
              <a:spcAft>
                <a:spcPts val="600"/>
              </a:spcAft>
            </a:pPr>
            <a:r>
              <a:rPr lang="ru-RU" b="1" dirty="0"/>
              <a:t>Оформление результатов</a:t>
            </a:r>
            <a:r>
              <a:rPr lang="ru-RU" dirty="0"/>
              <a:t>, методических рекомендаций по организации психолого-педагогического сопровождения детей с ОВЗ в условиях инклюзивного образования   в ДОО.</a:t>
            </a:r>
          </a:p>
          <a:p>
            <a:pPr lvl="0">
              <a:spcAft>
                <a:spcPts val="600"/>
              </a:spcAft>
            </a:pPr>
            <a:r>
              <a:rPr lang="ru-RU" b="1" dirty="0"/>
              <a:t>Определение перспективы </a:t>
            </a:r>
            <a:r>
              <a:rPr lang="ru-RU" dirty="0"/>
              <a:t>работы в рамках предложенного проекта на основании решения проблем, выявленных в ходе реализации проекта.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Средства контроля:</a:t>
            </a:r>
            <a:endParaRPr lang="ru-RU" dirty="0"/>
          </a:p>
          <a:p>
            <a:pPr marL="0" indent="0">
              <a:spcAft>
                <a:spcPts val="600"/>
              </a:spcAft>
              <a:buNone/>
            </a:pPr>
            <a:r>
              <a:rPr lang="ru-RU" dirty="0"/>
              <a:t>1. </a:t>
            </a:r>
            <a:r>
              <a:rPr lang="ru-RU" b="1" dirty="0"/>
              <a:t>Аналитическая деятельность</a:t>
            </a:r>
            <a:r>
              <a:rPr lang="ru-RU" dirty="0"/>
              <a:t> по изучению  документов, анкет.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dirty="0"/>
              <a:t>2. </a:t>
            </a:r>
            <a:r>
              <a:rPr lang="ru-RU" b="1" dirty="0"/>
              <a:t>Документооборот</a:t>
            </a:r>
            <a:r>
              <a:rPr lang="ru-RU" dirty="0"/>
              <a:t>  </a:t>
            </a:r>
            <a:r>
              <a:rPr lang="ru-RU" dirty="0" err="1"/>
              <a:t>внутрипроектного</a:t>
            </a:r>
            <a:r>
              <a:rPr lang="ru-RU" dirty="0"/>
              <a:t> сетевого  взаимодействия (протоколы заседаний, листы регистрации встреч).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dirty="0"/>
              <a:t>3. </a:t>
            </a:r>
            <a:r>
              <a:rPr lang="ru-RU" b="1" dirty="0" err="1"/>
              <a:t>Взаимооценка</a:t>
            </a:r>
            <a:r>
              <a:rPr lang="ru-RU" dirty="0"/>
              <a:t>  проектных  продуктов  участниками проекта.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2194" y="836713"/>
            <a:ext cx="7564222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400" b="1" dirty="0"/>
              <a:t>III</a:t>
            </a:r>
            <a:r>
              <a:rPr lang="ru-RU" sz="2400" b="1" dirty="0"/>
              <a:t> этап - аналитический (</a:t>
            </a:r>
            <a:r>
              <a:rPr lang="ru-RU" sz="2400" b="1" dirty="0" smtClean="0"/>
              <a:t>09.2020-05.2021)</a:t>
            </a:r>
            <a:endParaRPr lang="ru-RU" sz="2400" dirty="0"/>
          </a:p>
        </p:txBody>
      </p:sp>
      <p:pic>
        <p:nvPicPr>
          <p:cNvPr id="8" name="Picture 6" descr="http://homeexpediters.com/wp-content/uploads/2013/08/shutterstock_10333282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2979" y="5385110"/>
            <a:ext cx="1884539" cy="145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www.v-pr.net/wp-content/uploads/2018/01/3d-charts-graph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8856" y="4033416"/>
            <a:ext cx="1542397" cy="130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for-ex.in.ua/wp-content/uploads/2016/07/sp2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0694" y="1196752"/>
            <a:ext cx="1672718" cy="132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13"/>
          <p:cNvGrpSpPr/>
          <p:nvPr/>
        </p:nvGrpSpPr>
        <p:grpSpPr>
          <a:xfrm>
            <a:off x="7414593" y="2468787"/>
            <a:ext cx="1402023" cy="1296144"/>
            <a:chOff x="5314707" y="2305380"/>
            <a:chExt cx="1698920" cy="1448330"/>
          </a:xfrm>
        </p:grpSpPr>
        <p:pic>
          <p:nvPicPr>
            <p:cNvPr id="15" name="Picture 2" descr="https://munkina-ds48kar.educhel.ru/uploads/6000/23930/persona/folders/20-08-2015-05-55-04-89095372.jpg?149451067026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707" y="2305380"/>
              <a:ext cx="1698920" cy="1448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 rot="672612">
              <a:off x="5895012" y="2624587"/>
              <a:ext cx="807154" cy="525486"/>
            </a:xfrm>
            <a:prstGeom prst="rect">
              <a:avLst/>
            </a:prstGeom>
            <a:solidFill>
              <a:srgbClr val="0067B4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05745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467600" cy="778098"/>
          </a:xfrm>
        </p:spPr>
        <p:txBody>
          <a:bodyPr anchor="ctr">
            <a:normAutofit/>
          </a:bodyPr>
          <a:lstStyle/>
          <a:p>
            <a:pPr algn="ctr"/>
            <a:r>
              <a:rPr lang="ru-RU" sz="1800" b="1" dirty="0" smtClean="0"/>
              <a:t>Календарный план </a:t>
            </a:r>
            <a:endParaRPr lang="ru-RU" sz="1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953793480"/>
              </p:ext>
            </p:extLst>
          </p:nvPr>
        </p:nvGraphicFramePr>
        <p:xfrm>
          <a:off x="395535" y="1039083"/>
          <a:ext cx="8280920" cy="57022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3916"/>
                <a:gridCol w="1368532"/>
                <a:gridCol w="2508330"/>
                <a:gridCol w="1740142"/>
              </a:tblGrid>
              <a:tr h="423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Основное содержание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2" marR="50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Сроки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2" marR="50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Ответственные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2" marR="50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Результат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2" marR="50452" marT="0" marB="0"/>
                </a:tc>
              </a:tr>
              <a:tr h="10148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Разработка нормативно-правовой базы, регламентирующей деятельность специалистов инклюзивного образования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2" marR="504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сентябрь</a:t>
                      </a:r>
                      <a:r>
                        <a:rPr lang="en-US" sz="1000" dirty="0">
                          <a:effectLst/>
                        </a:rPr>
                        <a:t> 201</a:t>
                      </a:r>
                      <a:r>
                        <a:rPr lang="ru-RU" sz="1000" dirty="0">
                          <a:effectLst/>
                        </a:rPr>
                        <a:t>8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2" marR="50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члены рабочей группы ДОУ: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МДОУ №2 </a:t>
                      </a:r>
                      <a:r>
                        <a:rPr lang="ru-RU" sz="1000" dirty="0" err="1">
                          <a:effectLst/>
                        </a:rPr>
                        <a:t>Саломатина</a:t>
                      </a:r>
                      <a:r>
                        <a:rPr lang="ru-RU" sz="1000" dirty="0">
                          <a:effectLst/>
                        </a:rPr>
                        <a:t> И.В. – учитель-логопед;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МДОУ №145 Редькина Т.А. – учитель-логопед</a:t>
                      </a:r>
                      <a:r>
                        <a:rPr lang="ru-RU" sz="1000" dirty="0" smtClean="0">
                          <a:effectLst/>
                        </a:rPr>
                        <a:t>;</a:t>
                      </a:r>
                      <a:endParaRPr lang="ru-RU" sz="800" dirty="0">
                        <a:effectLst/>
                      </a:endParaRPr>
                    </a:p>
                  </a:txBody>
                  <a:tcPr marL="50452" marR="504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Создана нормативно-правовая база, включающая документы  федерального, регионального уровня.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2" marR="50452" marT="0" marB="0"/>
                </a:tc>
              </a:tr>
              <a:tr h="21302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Разработка проекта, содержания отдельных этапов, установление сроков исполнения, определение направлений исследования и ответственных за результат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2" marR="504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Октябрь 2018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2" marR="50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члены рабочей групп ДОУ: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МДОУ №2 </a:t>
                      </a:r>
                      <a:r>
                        <a:rPr lang="ru-RU" sz="1000" dirty="0" err="1">
                          <a:effectLst/>
                        </a:rPr>
                        <a:t>Саломатина</a:t>
                      </a:r>
                      <a:r>
                        <a:rPr lang="ru-RU" sz="1000" dirty="0">
                          <a:effectLst/>
                        </a:rPr>
                        <a:t> И.В. – учитель-логопед;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МДОУ №145 Редькина Т.А. – учитель-логопед</a:t>
                      </a:r>
                      <a:r>
                        <a:rPr lang="ru-RU" sz="1000" dirty="0" smtClean="0">
                          <a:effectLst/>
                        </a:rPr>
                        <a:t>;</a:t>
                      </a:r>
                      <a:endParaRPr lang="ru-RU" sz="800" dirty="0">
                        <a:effectLst/>
                      </a:endParaRPr>
                    </a:p>
                  </a:txBody>
                  <a:tcPr marL="50452" marR="504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Проект «Организация психолого-педагогического сопровождения детей с ограниченными возможностями здоровья в условиях инклюзии в образовательной организации»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2" marR="50452" marT="0" marB="0"/>
                </a:tc>
              </a:tr>
              <a:tr h="2047938">
                <a:tc>
                  <a:txBody>
                    <a:bodyPr/>
                    <a:lstStyle/>
                    <a:p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положения «Об организации психолого-педагогического сопровождения детей с ОВЗ в условиях инклюзии в образовательном учреждении».</a:t>
                      </a:r>
                    </a:p>
                    <a:p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документов, регламентирующих деятельность специалистов психолого-педагогического сопровождения детей с ОВЗ на уровне образовательного учреждения.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2" marR="504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Октябрь - ноябрь 2018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2" marR="50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члены рабочей групп ДОУ: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МДОУ №65 Дайнеко Д.Ю. – учитель-логопед;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МДОУ №32 Лобова С.Ю. – учитель-логопед, Андрианова М.А. – учитель-дефектолог;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МДОУ №233 Кондратьева Т.А. – учитель-логопед.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2" marR="50452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Создано положение «Об организации психолого-педагогического сопровождения детей с ОВЗ в условиях инклюзии в образовательном учреждении».</a:t>
                      </a:r>
                    </a:p>
                    <a:p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Разработаны документы, регламентирующие деятельность специалистов психолого-педагогического сопровождения детей с ОВЗ 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52" marR="50452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99792" y="404664"/>
            <a:ext cx="37834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этап - Подготовительный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Сроки: сентябрь 2018 г. – июнь 2019 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6780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67600" cy="562074"/>
          </a:xfrm>
        </p:spPr>
        <p:txBody>
          <a:bodyPr anchor="ctr">
            <a:normAutofit/>
          </a:bodyPr>
          <a:lstStyle/>
          <a:p>
            <a:pPr algn="ctr"/>
            <a:r>
              <a:rPr lang="ru-RU" sz="1800" b="1" dirty="0" smtClean="0"/>
              <a:t>Календарный план 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832880134"/>
              </p:ext>
            </p:extLst>
          </p:nvPr>
        </p:nvGraphicFramePr>
        <p:xfrm>
          <a:off x="251520" y="1196752"/>
          <a:ext cx="8424934" cy="5372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3948"/>
                <a:gridCol w="1379967"/>
                <a:gridCol w="2430623"/>
                <a:gridCol w="1710396"/>
              </a:tblGrid>
              <a:tr h="12241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должностных инструкций, регламентирующих деятельность участников психолого-педагогического сопровождения детей с ОВЗ на уровне образовательного учреждения.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39" marR="378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Декабрь 2018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39" marR="37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члены рабочей групп ДОУ: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МДОУ №2 </a:t>
                      </a:r>
                      <a:r>
                        <a:rPr lang="ru-RU" sz="900" dirty="0" err="1">
                          <a:effectLst/>
                        </a:rPr>
                        <a:t>Саломатина</a:t>
                      </a:r>
                      <a:r>
                        <a:rPr lang="ru-RU" sz="900" dirty="0">
                          <a:effectLst/>
                        </a:rPr>
                        <a:t> И.В. – учитель-логопед;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МДОУ №145 Редькина Т.А. – учитель-логопед</a:t>
                      </a:r>
                      <a:r>
                        <a:rPr lang="ru-RU" sz="900" dirty="0" smtClean="0">
                          <a:effectLst/>
                        </a:rPr>
                        <a:t>;</a:t>
                      </a:r>
                      <a:endParaRPr lang="ru-RU" sz="700" dirty="0">
                        <a:effectLst/>
                      </a:endParaRPr>
                    </a:p>
                  </a:txBody>
                  <a:tcPr marL="37839" marR="378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Разработаны должностные инструкции.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39" marR="37839" marT="0" marB="0"/>
                </a:tc>
              </a:tr>
              <a:tr h="12241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Анализ внутриорганизационных и субъективных условий организации психолого-педагогического сопровождения  детей с ОВЗ в инклюзивном образовании   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39" marR="378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Декабрь-2018- февраль 2019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39" marR="37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члены рабочих групп ДОУ: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МДОУ №145 Редькина Т.А. – учитель-логопед;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МДОУ №32 Лобова С.Ю. – учитель-логопед, Андрианова М.А. – учитель-дефектолог.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39" marR="378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Оформлены методические материалы  условий  психолого-педагогического сопровождения детей с </a:t>
                      </a:r>
                      <a:r>
                        <a:rPr lang="ru-RU" sz="1000" dirty="0" smtClean="0">
                          <a:effectLst/>
                        </a:rPr>
                        <a:t>ОВЗ.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39" marR="37839" marT="0" marB="0"/>
                </a:tc>
              </a:tr>
              <a:tr h="16244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Разработка комплекса мероприятий по созданию модели психолого-педагогического сопровождения  детей с ОВЗ в инклюзивном образовании   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39" marR="378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Февраль 2018 г. – май 2019г.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39" marR="37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члены рабочих групп ДОУ: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МДОУ №2 </a:t>
                      </a:r>
                      <a:r>
                        <a:rPr lang="ru-RU" sz="900" dirty="0" err="1">
                          <a:effectLst/>
                        </a:rPr>
                        <a:t>Саломатина</a:t>
                      </a:r>
                      <a:r>
                        <a:rPr lang="ru-RU" sz="900" dirty="0">
                          <a:effectLst/>
                        </a:rPr>
                        <a:t> И.В. – учитель-логопед;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МДОУ №145 Редькина Т.А. – учитель-логопед;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МДОУ </a:t>
                      </a:r>
                      <a:r>
                        <a:rPr lang="ru-RU" sz="900" dirty="0">
                          <a:effectLst/>
                        </a:rPr>
                        <a:t>№78 </a:t>
                      </a:r>
                      <a:r>
                        <a:rPr lang="ru-RU" sz="900" dirty="0" err="1">
                          <a:effectLst/>
                        </a:rPr>
                        <a:t>Криулёва</a:t>
                      </a:r>
                      <a:r>
                        <a:rPr lang="ru-RU" sz="900" dirty="0">
                          <a:effectLst/>
                        </a:rPr>
                        <a:t> М.Г. – учитель-логопед, методист ГЦРО.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39" marR="378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Разработан комплекс мероприятий по созданию психолого-педагогического сопровождения детей  с ОВЗ  в ДОО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39" marR="37839" marT="0" marB="0"/>
                </a:tc>
              </a:tr>
              <a:tr h="12995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Презентация разработанных материалов в рамках проекта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39" marR="378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Июнь  2019г.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39" marR="37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члены рабочих групп ДОУ: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МДОУ №2 </a:t>
                      </a:r>
                      <a:r>
                        <a:rPr lang="ru-RU" sz="900" dirty="0" err="1">
                          <a:effectLst/>
                        </a:rPr>
                        <a:t>Саломатина</a:t>
                      </a:r>
                      <a:r>
                        <a:rPr lang="ru-RU" sz="900" dirty="0">
                          <a:effectLst/>
                        </a:rPr>
                        <a:t> И.В. – учитель-логопед;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МДОУ №145 Редькина Т.А. – учитель-логопед</a:t>
                      </a:r>
                      <a:r>
                        <a:rPr lang="ru-RU" sz="900" dirty="0" smtClean="0">
                          <a:effectLst/>
                        </a:rPr>
                        <a:t>;</a:t>
                      </a:r>
                      <a:endParaRPr lang="ru-RU" sz="700" dirty="0">
                        <a:effectLst/>
                      </a:endParaRPr>
                    </a:p>
                  </a:txBody>
                  <a:tcPr marL="37839" marR="378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Создана пошаговая стратегия для реализации проекта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39" marR="37839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80295" y="620688"/>
            <a:ext cx="37834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этап - Подготовительный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Сроки: сентябрь 2018 г. – июнь 2019 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524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477770245"/>
              </p:ext>
            </p:extLst>
          </p:nvPr>
        </p:nvGraphicFramePr>
        <p:xfrm>
          <a:off x="251520" y="1133438"/>
          <a:ext cx="8424936" cy="5509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7932"/>
                <a:gridCol w="1403966"/>
                <a:gridCol w="2472895"/>
                <a:gridCol w="1740143"/>
              </a:tblGrid>
              <a:tr h="167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Основное содержание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6" marR="45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Сроки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6" marR="45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Ответственные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6" marR="45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Результат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6" marR="45406" marT="0" marB="0"/>
                </a:tc>
              </a:tr>
              <a:tr h="11182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Анкетирование педагогов и родительской общественности с целью определения готовности к инновационной деятельности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6" marR="45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Сентябрь 2019г.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6" marR="45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члены рабочих групп ДОУ: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МДОУ </a:t>
                      </a:r>
                      <a:r>
                        <a:rPr lang="ru-RU" sz="1100" dirty="0">
                          <a:effectLst/>
                        </a:rPr>
                        <a:t>№233 Кондратьева Т.А. – учитель-логопед.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6" marR="45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Анализ готовности к инновационной деятельности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6" marR="45406" marT="0" marB="0"/>
                </a:tc>
              </a:tr>
              <a:tr h="11996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Организация методических мероприятий для педагогов: семинаров, мастер-классов, круглых столов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6" marR="45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По плану в течение года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6" marR="45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члены рабочих групп ДОУ: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МДОУ №65 Дайнеко Д.Ю. – учитель-логопед;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МДОУ №145 Редькина Т.А. – учитель-логопед.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6" marR="45406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Освоение педагогами технологий и методик сопровождения детей с ОВЗ </a:t>
                      </a:r>
                      <a:endParaRPr lang="ru-RU" sz="1000" dirty="0">
                        <a:effectLst/>
                      </a:endParaRPr>
                    </a:p>
                  </a:txBody>
                  <a:tcPr marL="45406" marR="45406" marT="0" marB="0"/>
                </a:tc>
              </a:tr>
              <a:tr h="149517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Организация совместных мероприятий с педагогами и родителями   для формирования инклюзивной культуры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6" marR="45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По плану в течение года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6" marR="45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члены рабочих групп ДОУ: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МДОУ №2 </a:t>
                      </a:r>
                      <a:r>
                        <a:rPr lang="ru-RU" sz="1050" dirty="0" err="1">
                          <a:effectLst/>
                        </a:rPr>
                        <a:t>Саломатина</a:t>
                      </a:r>
                      <a:r>
                        <a:rPr lang="ru-RU" sz="1050" dirty="0">
                          <a:effectLst/>
                        </a:rPr>
                        <a:t> И.В. – учитель-логопед;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МДОУ №145 Редькина Т.А. – учитель-логопед</a:t>
                      </a:r>
                      <a:r>
                        <a:rPr lang="ru-RU" sz="1050" dirty="0" smtClean="0">
                          <a:effectLst/>
                        </a:rPr>
                        <a:t>;</a:t>
                      </a:r>
                      <a:endParaRPr lang="ru-RU" sz="900" dirty="0">
                        <a:effectLst/>
                      </a:endParaRPr>
                    </a:p>
                  </a:txBody>
                  <a:tcPr marL="45406" marR="45406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Родители  и педагоги  с особенностями детей с ОВЗ, с принципами и идеями инклюзивного образования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6" marR="45406" marT="0" marB="0"/>
                </a:tc>
              </a:tr>
              <a:tr h="144776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Организация досуговых мероприятий с детьми на формирование толерантного поведения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6" marR="454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По плану в течение года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6" marR="454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050" dirty="0">
                          <a:effectLst/>
                        </a:rPr>
                        <a:t>члены рабочих групп ДОУ: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МДОУ №65 Дайнеко Д.Ю. – учитель-логопед;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МДОУ №32 Лобова С.Ю. – учитель-логопед, Андрианова М.А. – учитель-дефектолог;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МДОУ №233 Кондратьева Т.А. – учитель-логопед.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6" marR="45406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Сформирована установка на толерантное отношение к себе и к окружающему миру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06" marR="45406" marT="0" marB="0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560" y="64134"/>
            <a:ext cx="7467600" cy="706090"/>
          </a:xfrm>
        </p:spPr>
        <p:txBody>
          <a:bodyPr anchor="ctr"/>
          <a:lstStyle/>
          <a:p>
            <a:pPr algn="ctr"/>
            <a:r>
              <a:rPr lang="ru-RU" b="1" dirty="0" smtClean="0"/>
              <a:t>Календарный план </a:t>
            </a:r>
            <a:endParaRPr lang="ru-RU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23728" y="639191"/>
            <a:ext cx="49071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ea typeface="Times New Roman" pitchFamily="18" charset="0"/>
                <a:cs typeface="Arial" pitchFamily="34" charset="0"/>
              </a:rPr>
              <a:t>II</a:t>
            </a:r>
            <a:r>
              <a:rPr lang="ru-RU" sz="1400" b="1" i="1" dirty="0">
                <a:ea typeface="Times New Roman" pitchFamily="18" charset="0"/>
                <a:cs typeface="Arial" pitchFamily="34" charset="0"/>
              </a:rPr>
              <a:t> этап -  Внедренческий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ea typeface="Times New Roman" pitchFamily="18" charset="0"/>
                <a:cs typeface="Arial" pitchFamily="34" charset="0"/>
              </a:rPr>
              <a:t>План мероприятий: сентябрь </a:t>
            </a:r>
            <a:r>
              <a:rPr lang="ru-RU" sz="1400" b="1" i="1" dirty="0" smtClean="0">
                <a:ea typeface="Times New Roman" pitchFamily="18" charset="0"/>
                <a:cs typeface="Arial" pitchFamily="34" charset="0"/>
              </a:rPr>
              <a:t>2019 </a:t>
            </a:r>
            <a:r>
              <a:rPr lang="ru-RU" sz="1400" b="1" i="1" dirty="0">
                <a:ea typeface="Times New Roman" pitchFamily="18" charset="0"/>
                <a:cs typeface="Arial" pitchFamily="34" charset="0"/>
              </a:rPr>
              <a:t>г.- май </a:t>
            </a:r>
            <a:r>
              <a:rPr lang="ru-RU" sz="1400" b="1" i="1" dirty="0" smtClean="0">
                <a:ea typeface="Times New Roman" pitchFamily="18" charset="0"/>
                <a:cs typeface="Arial" pitchFamily="34" charset="0"/>
              </a:rPr>
              <a:t>2020г</a:t>
            </a:r>
            <a:r>
              <a:rPr lang="ru-RU" sz="1400" b="1" i="1" dirty="0">
                <a:ea typeface="Times New Roman" pitchFamily="18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41225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560" y="64134"/>
            <a:ext cx="7467600" cy="706090"/>
          </a:xfrm>
        </p:spPr>
        <p:txBody>
          <a:bodyPr anchor="ctr"/>
          <a:lstStyle/>
          <a:p>
            <a:pPr algn="ctr"/>
            <a:r>
              <a:rPr lang="ru-RU" b="1" dirty="0" smtClean="0"/>
              <a:t>Календарный план </a:t>
            </a:r>
            <a:endParaRPr lang="ru-RU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23728" y="639191"/>
            <a:ext cx="49071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ea typeface="Times New Roman" pitchFamily="18" charset="0"/>
                <a:cs typeface="Arial" pitchFamily="34" charset="0"/>
              </a:rPr>
              <a:t>II</a:t>
            </a:r>
            <a:r>
              <a:rPr lang="ru-RU" sz="1400" b="1" i="1" dirty="0">
                <a:ea typeface="Times New Roman" pitchFamily="18" charset="0"/>
                <a:cs typeface="Arial" pitchFamily="34" charset="0"/>
              </a:rPr>
              <a:t> этап -  Внедренческий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ea typeface="Times New Roman" pitchFamily="18" charset="0"/>
                <a:cs typeface="Arial" pitchFamily="34" charset="0"/>
              </a:rPr>
              <a:t>План мероприятий: сентябрь 2018 г.- май 2019г.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065870998"/>
              </p:ext>
            </p:extLst>
          </p:nvPr>
        </p:nvGraphicFramePr>
        <p:xfrm>
          <a:off x="251520" y="1192701"/>
          <a:ext cx="8496944" cy="5404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1931"/>
                <a:gridCol w="1415966"/>
                <a:gridCol w="2494031"/>
                <a:gridCol w="1755016"/>
              </a:tblGrid>
              <a:tr h="15309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Организация обмена опытом с педагогами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 плану в течение года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члены рабочих групп ДОУ: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МДОУ №145 Редькина Т.А. – учитель-логопед</a:t>
                      </a:r>
                      <a:r>
                        <a:rPr lang="ru-RU" sz="1200" dirty="0" smtClean="0">
                          <a:effectLst/>
                        </a:rPr>
                        <a:t>;</a:t>
                      </a:r>
                      <a:endParaRPr lang="ru-RU" sz="1000" dirty="0">
                        <a:effectLst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Сетевое взаимодействие участников проекта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5" marR="54545" marT="0" marB="0"/>
                </a:tc>
              </a:tr>
              <a:tr h="18220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Распространение педагогического опыта через проведение круглых столов, семинаров, мастер-классов, педагогических советов, журналов передового опыта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 течение года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члены рабочих групп ДОУ: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МДОУ №2 </a:t>
                      </a:r>
                      <a:r>
                        <a:rPr lang="ru-RU" sz="1200" dirty="0" err="1">
                          <a:effectLst/>
                        </a:rPr>
                        <a:t>Саломатина</a:t>
                      </a:r>
                      <a:r>
                        <a:rPr lang="ru-RU" sz="1200" dirty="0">
                          <a:effectLst/>
                        </a:rPr>
                        <a:t> И.В. – учитель-логопед;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МДОУ №233 Кондратьева Т.А. – учитель-логопед.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Педагогический опыт распространен среди участников сетевого взаимодействия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5" marR="54545" marT="0" marB="0"/>
                </a:tc>
              </a:tr>
              <a:tr h="20516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Трансляция работы на сайтах ДОУ и образовательных ресурсах в сети интернет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 течение года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члены рабочих групп ДОУ: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МДОУ №2 </a:t>
                      </a:r>
                      <a:r>
                        <a:rPr lang="ru-RU" sz="1200" dirty="0" err="1">
                          <a:effectLst/>
                        </a:rPr>
                        <a:t>Саломатина</a:t>
                      </a:r>
                      <a:r>
                        <a:rPr lang="ru-RU" sz="1200" dirty="0">
                          <a:effectLst/>
                        </a:rPr>
                        <a:t> И.В. – учитель-логопед;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МДОУ №145 Редькина Т.А. – учитель-логопед</a:t>
                      </a:r>
                      <a:r>
                        <a:rPr lang="ru-RU" sz="1200" dirty="0" smtClean="0">
                          <a:effectLst/>
                        </a:rPr>
                        <a:t>;</a:t>
                      </a:r>
                      <a:endParaRPr lang="ru-RU" sz="1000" dirty="0">
                        <a:effectLst/>
                      </a:endParaRPr>
                    </a:p>
                  </a:txBody>
                  <a:tcPr marL="54545" marR="54545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Статьи в сети по теме проекта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45" marR="5454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33861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490066"/>
          </a:xfrm>
        </p:spPr>
        <p:txBody>
          <a:bodyPr anchor="ctr">
            <a:normAutofit/>
          </a:bodyPr>
          <a:lstStyle/>
          <a:p>
            <a:pPr algn="ctr"/>
            <a:r>
              <a:rPr lang="ru-RU" sz="1800" b="1" dirty="0" smtClean="0"/>
              <a:t>Календарный план 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094105821"/>
              </p:ext>
            </p:extLst>
          </p:nvPr>
        </p:nvGraphicFramePr>
        <p:xfrm>
          <a:off x="179512" y="1476564"/>
          <a:ext cx="8507288" cy="5264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3120"/>
                <a:gridCol w="1286747"/>
                <a:gridCol w="2405032"/>
                <a:gridCol w="1692389"/>
              </a:tblGrid>
              <a:tr h="224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Основное содержание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3" marR="539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Сроки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3" marR="539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Ответственные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3" marR="5390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Результат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3" marR="53903" marT="0" marB="0"/>
                </a:tc>
              </a:tr>
              <a:tr h="17938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Анкетирование педагогов и родительской общественности с  целью определения удовлетворенности моделью  психолого-педагогического сопровождения  детей с ОВЗ в условиях инклюзии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3" marR="539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Сентябрь 2020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3" marR="53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члены рабочих групп ДОУ: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МДОУ №65 Дайнеко Д.Ю. – учитель-логопед;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МДОУ №32 Лобова С.Ю. – учитель-логопед, Андрианова М.А. – учитель-дефектолог;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МДОУ №233 Кондратьева Т.А. – учитель-логопед.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3" marR="539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Составлен анализ удовлетворенности  моделью  психолого-педагогического сопровождения  детей с ОВЗ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3" marR="53903" marT="0" marB="0"/>
                </a:tc>
              </a:tr>
              <a:tr h="1345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Анализ результатов работы по проекту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3" marR="539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Сентябрь – октябрь 2020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3" marR="53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члены рабочих групп ДОУ: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МДОУ №2 </a:t>
                      </a:r>
                      <a:r>
                        <a:rPr lang="ru-RU" sz="1200" dirty="0" err="1">
                          <a:effectLst/>
                        </a:rPr>
                        <a:t>Саломатина</a:t>
                      </a:r>
                      <a:r>
                        <a:rPr lang="ru-RU" sz="1200" dirty="0">
                          <a:effectLst/>
                        </a:rPr>
                        <a:t> И.В. – учитель-логопед;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МДОУ №78 </a:t>
                      </a:r>
                      <a:r>
                        <a:rPr lang="ru-RU" sz="1200" dirty="0" err="1">
                          <a:effectLst/>
                        </a:rPr>
                        <a:t>Криулёва</a:t>
                      </a:r>
                      <a:r>
                        <a:rPr lang="ru-RU" sz="1200" dirty="0">
                          <a:effectLst/>
                        </a:rPr>
                        <a:t> М.Г. – учитель-логопед, методист ГЦРО.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3" marR="539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Анализ результатов работы по проекту Мониторинг профессионального роста педагогов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3" marR="53903" marT="0" marB="0"/>
                </a:tc>
              </a:tr>
              <a:tr h="19014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Оформление результатов методических рекомендаций по организации психолого-педагогического сопровождения  детей с ОВЗ  в ДОО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03" marR="539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Ноябрь 2020 – январь  2021 г.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3" marR="53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члены рабочих групп ДОУ: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МДОУ №2 </a:t>
                      </a:r>
                      <a:r>
                        <a:rPr lang="ru-RU" sz="1200" dirty="0" err="1">
                          <a:effectLst/>
                        </a:rPr>
                        <a:t>Саломатина</a:t>
                      </a:r>
                      <a:r>
                        <a:rPr lang="ru-RU" sz="1200" dirty="0">
                          <a:effectLst/>
                        </a:rPr>
                        <a:t> И.В. – учитель-логопед;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МДОУ №145 Редькина Т.А. – учитель-логопед</a:t>
                      </a:r>
                      <a:r>
                        <a:rPr lang="ru-RU" sz="1200" dirty="0" smtClean="0">
                          <a:effectLst/>
                        </a:rPr>
                        <a:t>;</a:t>
                      </a:r>
                      <a:endParaRPr lang="ru-RU" sz="1000" dirty="0">
                        <a:effectLst/>
                      </a:endParaRPr>
                    </a:p>
                  </a:txBody>
                  <a:tcPr marL="53903" marR="539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Составлены методические рекомендации по организации психолого-педагогического сопровождения  детей с ОВЗ  в </a:t>
                      </a:r>
                      <a:r>
                        <a:rPr lang="ru-RU" sz="1200" dirty="0" smtClean="0">
                          <a:effectLst/>
                        </a:rPr>
                        <a:t>ДОО</a:t>
                      </a:r>
                      <a:endParaRPr lang="ru-RU" sz="1000" dirty="0">
                        <a:effectLst/>
                      </a:endParaRPr>
                    </a:p>
                  </a:txBody>
                  <a:tcPr marL="53903" marR="53903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19672" y="692696"/>
            <a:ext cx="50097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>
                <a:ea typeface="Times New Roman" pitchFamily="18" charset="0"/>
                <a:cs typeface="Arial" pitchFamily="34" charset="0"/>
              </a:rPr>
              <a:t>III</a:t>
            </a:r>
            <a:r>
              <a:rPr lang="ru-RU" sz="1400" b="1" i="1" dirty="0">
                <a:ea typeface="Times New Roman" pitchFamily="18" charset="0"/>
                <a:cs typeface="Arial" pitchFamily="34" charset="0"/>
              </a:rPr>
              <a:t> этап  -  Аналитический </a:t>
            </a: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>
                <a:ea typeface="Times New Roman" pitchFamily="18" charset="0"/>
                <a:cs typeface="Arial" pitchFamily="34" charset="0"/>
              </a:rPr>
              <a:t>План мероприятий: сентябрь 2020 г. - май 2021 г.</a:t>
            </a:r>
          </a:p>
        </p:txBody>
      </p:sp>
    </p:spTree>
    <p:extLst>
      <p:ext uri="{BB962C8B-B14F-4D97-AF65-F5344CB8AC3E}">
        <p14:creationId xmlns:p14="http://schemas.microsoft.com/office/powerpoint/2010/main" xmlns="" val="2151156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67600" cy="562074"/>
          </a:xfrm>
        </p:spPr>
        <p:txBody>
          <a:bodyPr anchor="ctr"/>
          <a:lstStyle/>
          <a:p>
            <a:pPr algn="ctr"/>
            <a:r>
              <a:rPr lang="ru-RU" b="1" dirty="0" smtClean="0"/>
              <a:t>Календарный план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137967004"/>
              </p:ext>
            </p:extLst>
          </p:nvPr>
        </p:nvGraphicFramePr>
        <p:xfrm>
          <a:off x="323528" y="1215916"/>
          <a:ext cx="8429749" cy="53637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5652"/>
                <a:gridCol w="1308239"/>
                <a:gridCol w="2445202"/>
                <a:gridCol w="1720656"/>
              </a:tblGrid>
              <a:tr h="18328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Определить перспективы работы в рамках предложенного проекта на основании решения проблем, выявленных в ходе реализации проекта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03" marR="539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Февраль - март 2021г.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3" marR="53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члены рабочих групп ДОУ: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МДОУ №2 </a:t>
                      </a:r>
                      <a:r>
                        <a:rPr lang="ru-RU" sz="1200" dirty="0" err="1">
                          <a:effectLst/>
                        </a:rPr>
                        <a:t>Саломатина</a:t>
                      </a:r>
                      <a:r>
                        <a:rPr lang="ru-RU" sz="1200" dirty="0">
                          <a:effectLst/>
                        </a:rPr>
                        <a:t> И.В. – учитель-логопед;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МДОУ №145 Редькина Т.А. – учитель-логопед;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3" marR="539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Презентация проекта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03" marR="53903" marT="0" marB="0"/>
                </a:tc>
              </a:tr>
              <a:tr h="35308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Обеспечить трансляцию инновационного опыта  по внедрению в деятельность ДОО города модели психолого-педагогического сопровождения детей с ОВЗ  в условиях инклюзивного образования службы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03" marR="539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Апрель-май 2021 г.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3" marR="539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члены рабочих групп ДОУ: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МДОУ №2 </a:t>
                      </a:r>
                      <a:r>
                        <a:rPr lang="ru-RU" sz="1100" dirty="0" err="1">
                          <a:effectLst/>
                        </a:rPr>
                        <a:t>Саломатина</a:t>
                      </a:r>
                      <a:r>
                        <a:rPr lang="ru-RU" sz="1100" dirty="0">
                          <a:effectLst/>
                        </a:rPr>
                        <a:t> И.В. – учитель-логопед;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МДОУ №145 Редькина Т.А. – учитель-логопед;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МДОУ </a:t>
                      </a:r>
                      <a:r>
                        <a:rPr lang="ru-RU" sz="1100" dirty="0">
                          <a:effectLst/>
                        </a:rPr>
                        <a:t>№65 Дайнеко Д.Ю. – учитель-логопед;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МДОУ №32 Лобова С.Ю. – учитель-логопед, Андрианова М.А. – учитель-дефектолог;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МДОУ №233 Кондратьева Т.А. – учитель-логопед;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МДОУ №78 </a:t>
                      </a:r>
                      <a:r>
                        <a:rPr lang="ru-RU" sz="1100" dirty="0" err="1">
                          <a:effectLst/>
                        </a:rPr>
                        <a:t>Криулёва</a:t>
                      </a:r>
                      <a:r>
                        <a:rPr lang="ru-RU" sz="1100" dirty="0">
                          <a:effectLst/>
                        </a:rPr>
                        <a:t> М.Г. – учитель-логопед, методист ГЦРО.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03" marR="539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Презентация проекта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03" marR="53903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19672" y="692696"/>
            <a:ext cx="50097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>
                <a:ea typeface="Times New Roman" pitchFamily="18" charset="0"/>
                <a:cs typeface="Arial" pitchFamily="34" charset="0"/>
              </a:rPr>
              <a:t>III</a:t>
            </a:r>
            <a:r>
              <a:rPr lang="ru-RU" sz="1400" b="1" i="1" dirty="0">
                <a:ea typeface="Times New Roman" pitchFamily="18" charset="0"/>
                <a:cs typeface="Arial" pitchFamily="34" charset="0"/>
              </a:rPr>
              <a:t> этап  -  Аналитический </a:t>
            </a: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>
                <a:ea typeface="Times New Roman" pitchFamily="18" charset="0"/>
                <a:cs typeface="Arial" pitchFamily="34" charset="0"/>
              </a:rPr>
              <a:t>План мероприятий: сентябрь 2020 г. - май 2021 г.</a:t>
            </a:r>
          </a:p>
        </p:txBody>
      </p:sp>
    </p:spTree>
    <p:extLst>
      <p:ext uri="{BB962C8B-B14F-4D97-AF65-F5344CB8AC3E}">
        <p14:creationId xmlns:p14="http://schemas.microsoft.com/office/powerpoint/2010/main" xmlns="" val="1337024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147248" cy="1143000"/>
          </a:xfrm>
        </p:spPr>
        <p:txBody>
          <a:bodyPr>
            <a:noAutofit/>
          </a:bodyPr>
          <a:lstStyle/>
          <a:p>
            <a:pPr lvl="0" algn="ctr"/>
            <a:r>
              <a:rPr lang="ru-RU" sz="2000" b="1" dirty="0"/>
              <a:t>ресурсного обеспечения проекта (кадровое, нормативно-правовое, материально-техническое обеспечение проекта</a:t>
            </a:r>
            <a:r>
              <a:rPr lang="ru-RU" sz="2000" b="1" dirty="0" smtClean="0"/>
              <a:t>).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424936" cy="4873752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ru-RU" b="1" dirty="0"/>
              <a:t>	</a:t>
            </a:r>
            <a:r>
              <a:rPr lang="ru-RU" sz="2600" b="1" dirty="0"/>
              <a:t>Нормативно-правовое обеспечение проекта: </a:t>
            </a:r>
            <a:endParaRPr lang="ru-RU" sz="2600" dirty="0"/>
          </a:p>
          <a:p>
            <a:r>
              <a:rPr lang="ru-RU" dirty="0" smtClean="0"/>
              <a:t>Федеральный </a:t>
            </a:r>
            <a:r>
              <a:rPr lang="ru-RU" dirty="0"/>
              <a:t>закон № 273-ФЗ от 29.12.2012 года «Об образовании в Российской Федерации»;</a:t>
            </a:r>
          </a:p>
          <a:p>
            <a:r>
              <a:rPr lang="ru-RU" dirty="0" smtClean="0"/>
              <a:t>Порядок </a:t>
            </a:r>
            <a:r>
              <a:rPr lang="ru-RU" dirty="0"/>
              <a:t>организации и осуществления образовательной деятельности по основным общеобразовательным программам, утвержденным приказом Министерства образования и науки РФ от 30.08.2013 года № 1014;</a:t>
            </a:r>
          </a:p>
          <a:p>
            <a:r>
              <a:rPr lang="ru-RU" dirty="0" smtClean="0"/>
              <a:t>Санитарно-эпидемиологические </a:t>
            </a:r>
            <a:r>
              <a:rPr lang="ru-RU" dirty="0"/>
              <a:t>правила и нормативы СанПиН 2.4.1.3049-13 "Санитарно-эпидемиологические требования к устройству, содержанию и организации режима работы дошкольных образовательных организаций";</a:t>
            </a:r>
          </a:p>
          <a:p>
            <a:r>
              <a:rPr lang="ru-RU" dirty="0" smtClean="0"/>
              <a:t>Дорожная </a:t>
            </a:r>
            <a:r>
              <a:rPr lang="ru-RU" dirty="0"/>
              <a:t>карта реализации проекта;</a:t>
            </a:r>
          </a:p>
          <a:p>
            <a:r>
              <a:rPr lang="ru-RU" dirty="0" smtClean="0"/>
              <a:t>Локальные </a:t>
            </a:r>
            <a:r>
              <a:rPr lang="ru-RU" dirty="0"/>
              <a:t>акты ОУ по реализации проекта.</a:t>
            </a:r>
          </a:p>
          <a:p>
            <a:pPr marL="0" indent="0" algn="ctr">
              <a:buNone/>
            </a:pPr>
            <a:r>
              <a:rPr lang="ru-RU" b="1" dirty="0" smtClean="0"/>
              <a:t>Информационно-методическое </a:t>
            </a:r>
            <a:r>
              <a:rPr lang="ru-RU" b="1" dirty="0"/>
              <a:t>обеспечение: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научно-методические </a:t>
            </a:r>
            <a:r>
              <a:rPr lang="ru-RU" dirty="0"/>
              <a:t>материалы по организации психолого-педагогического сопровождения детей с ОВЗ ДОО и  НОО города,  области,   других регионов, Интернет-ресурсах.</a:t>
            </a:r>
          </a:p>
          <a:p>
            <a:pPr marL="0" indent="0" algn="ctr">
              <a:buNone/>
            </a:pPr>
            <a:r>
              <a:rPr lang="ru-RU" b="1" dirty="0" smtClean="0"/>
              <a:t>Материально-техническое </a:t>
            </a:r>
            <a:r>
              <a:rPr lang="ru-RU" b="1" dirty="0"/>
              <a:t>обеспечение проекта: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мультимедийные </a:t>
            </a:r>
            <a:r>
              <a:rPr lang="ru-RU" dirty="0"/>
              <a:t>средства, интернет, сайт ДОУ.</a:t>
            </a:r>
          </a:p>
          <a:p>
            <a:pPr marL="0" indent="0" algn="ctr">
              <a:buNone/>
            </a:pPr>
            <a:r>
              <a:rPr lang="ru-RU" b="1" dirty="0" smtClean="0"/>
              <a:t>Кадровое </a:t>
            </a:r>
            <a:r>
              <a:rPr lang="ru-RU" b="1" dirty="0"/>
              <a:t>обеспечение проекта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наличие компетентных квалифицированных специалистов, имеющих опыт научно-исследовательской, инновационной деятельности в сотрудничестве с кафедрой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логопедии </a:t>
            </a:r>
            <a:r>
              <a:rPr lang="ru-RU" dirty="0"/>
              <a:t>ЯГПУ им. К.Д. Ушинского.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9136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964974"/>
            <a:ext cx="6696744" cy="38164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 </a:t>
            </a:r>
            <a:br>
              <a:rPr lang="ru-RU" dirty="0" smtClean="0"/>
            </a:br>
            <a:r>
              <a:rPr lang="ru-RU" dirty="0" smtClean="0"/>
              <a:t>муниципальной инновационной площадки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tx1"/>
                </a:solidFill>
              </a:rPr>
              <a:t>«</a:t>
            </a:r>
            <a:r>
              <a:rPr lang="ru-RU" sz="2700" dirty="0">
                <a:solidFill>
                  <a:schemeClr val="tx1"/>
                </a:solidFill>
              </a:rPr>
              <a:t>Организация психолого-педагогического сопровождения детей с ограниченными возможностями здоровья в условиях образовательной </a:t>
            </a:r>
            <a:r>
              <a:rPr lang="ru-RU" sz="2700" dirty="0" smtClean="0">
                <a:solidFill>
                  <a:schemeClr val="tx1"/>
                </a:solidFill>
              </a:rPr>
              <a:t>инклюзии»</a:t>
            </a:r>
            <a:endParaRPr lang="ru-RU" sz="31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517232"/>
            <a:ext cx="7776864" cy="1008112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sz="2500" i="1" dirty="0" smtClean="0">
              <a:solidFill>
                <a:schemeClr val="tx1"/>
              </a:solidFill>
            </a:endParaRPr>
          </a:p>
          <a:p>
            <a:pPr algn="ctr"/>
            <a:endParaRPr lang="ru-RU" sz="1600" i="1" dirty="0">
              <a:solidFill>
                <a:schemeClr val="tx1"/>
              </a:solidFill>
            </a:endParaRPr>
          </a:p>
          <a:p>
            <a:pPr algn="ctr"/>
            <a:r>
              <a:rPr lang="ru-RU" sz="1600" i="1" dirty="0" smtClean="0">
                <a:solidFill>
                  <a:schemeClr val="tx1"/>
                </a:solidFill>
              </a:rPr>
              <a:t>Ярославль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</a:rPr>
              <a:t>2018 год</a:t>
            </a:r>
          </a:p>
          <a:p>
            <a:pPr algn="ctr"/>
            <a:endParaRPr lang="ru-RU" i="1" dirty="0" smtClean="0">
              <a:solidFill>
                <a:schemeClr val="tx1"/>
              </a:solidFill>
            </a:endParaRPr>
          </a:p>
          <a:p>
            <a:pPr algn="r"/>
            <a:endParaRPr lang="ru-RU" i="1" dirty="0" smtClean="0"/>
          </a:p>
          <a:p>
            <a:pPr algn="r"/>
            <a:endParaRPr lang="ru-RU" i="1" dirty="0" smtClean="0"/>
          </a:p>
          <a:p>
            <a:pPr algn="r"/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4046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Муниципальная система образования города Ярославля</a:t>
            </a:r>
            <a:endParaRPr lang="ru-RU" dirty="0"/>
          </a:p>
        </p:txBody>
      </p:sp>
      <p:pic>
        <p:nvPicPr>
          <p:cNvPr id="5" name="Picture 2" descr="http://internat14.ru/wp-content/uploads/2016/11/disabilit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53136"/>
            <a:ext cx="4320481" cy="132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747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496944" cy="65527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4800" b="1" dirty="0" smtClean="0"/>
              <a:t>НАУЧНЫЙ РУКОВОДИТЕЛЬ: </a:t>
            </a:r>
          </a:p>
          <a:p>
            <a:pPr marL="0" indent="0">
              <a:buNone/>
            </a:pPr>
            <a:r>
              <a:rPr lang="ru-RU" sz="4800" b="1" i="1" dirty="0" err="1" smtClean="0"/>
              <a:t>Новоторцева</a:t>
            </a:r>
            <a:r>
              <a:rPr lang="ru-RU" sz="4800" b="1" i="1" dirty="0" smtClean="0"/>
              <a:t> </a:t>
            </a:r>
            <a:r>
              <a:rPr lang="ru-RU" sz="4800" b="1" i="1" dirty="0"/>
              <a:t>Н.В</a:t>
            </a:r>
            <a:r>
              <a:rPr lang="ru-RU" sz="4800" b="1" i="1" dirty="0" smtClean="0"/>
              <a:t>.</a:t>
            </a:r>
            <a:endParaRPr lang="ru-RU" sz="4400" b="1" i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i="1" dirty="0">
                <a:solidFill>
                  <a:schemeClr val="bg1">
                    <a:lumMod val="50000"/>
                  </a:schemeClr>
                </a:solidFill>
              </a:rPr>
              <a:t>заведующий кафедрой логопедии ЯГПУ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i="1" dirty="0" smtClean="0">
                <a:solidFill>
                  <a:schemeClr val="bg1">
                    <a:lumMod val="50000"/>
                  </a:schemeClr>
                </a:solidFill>
              </a:rPr>
              <a:t>имени </a:t>
            </a:r>
            <a:r>
              <a:rPr lang="ru-RU" sz="5600" i="1" dirty="0">
                <a:solidFill>
                  <a:schemeClr val="bg1">
                    <a:lumMod val="50000"/>
                  </a:schemeClr>
                </a:solidFill>
              </a:rPr>
              <a:t>К..</a:t>
            </a:r>
            <a:r>
              <a:rPr lang="ru-RU" sz="5600" i="1" dirty="0" err="1">
                <a:solidFill>
                  <a:schemeClr val="bg1">
                    <a:lumMod val="50000"/>
                  </a:schemeClr>
                </a:solidFill>
              </a:rPr>
              <a:t>Д.Ушинского</a:t>
            </a:r>
            <a:r>
              <a:rPr lang="ru-RU" sz="56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5600" i="1" dirty="0" err="1">
                <a:solidFill>
                  <a:schemeClr val="bg1">
                    <a:lumMod val="50000"/>
                  </a:schemeClr>
                </a:solidFill>
              </a:rPr>
              <a:t>к.п.н</a:t>
            </a:r>
            <a:r>
              <a:rPr lang="ru-RU" sz="5600" i="1" dirty="0">
                <a:solidFill>
                  <a:schemeClr val="bg1">
                    <a:lumMod val="50000"/>
                  </a:schemeClr>
                </a:solidFill>
              </a:rPr>
              <a:t>., профессор</a:t>
            </a:r>
            <a:r>
              <a:rPr lang="ru-RU" sz="4800" i="1" dirty="0"/>
              <a:t>. </a:t>
            </a:r>
            <a:endParaRPr lang="ru-RU" sz="17600" i="1" dirty="0" smtClean="0"/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endParaRPr lang="ru-RU" sz="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КОНСУЛЬТАНТ</a:t>
            </a:r>
          </a:p>
          <a:p>
            <a:pPr marL="0" indent="0">
              <a:buNone/>
            </a:pPr>
            <a:r>
              <a:rPr lang="ru-RU" sz="4800" b="1" i="1" dirty="0" err="1" smtClean="0"/>
              <a:t>Криулева</a:t>
            </a:r>
            <a:r>
              <a:rPr lang="ru-RU" sz="4800" b="1" i="1" dirty="0" smtClean="0"/>
              <a:t> </a:t>
            </a:r>
            <a:r>
              <a:rPr lang="ru-RU" sz="4800" b="1" i="1" dirty="0"/>
              <a:t>М</a:t>
            </a:r>
            <a:r>
              <a:rPr lang="ru-RU" sz="4800" b="1" i="1" dirty="0" smtClean="0"/>
              <a:t>арина Геннадьевна</a:t>
            </a:r>
          </a:p>
          <a:p>
            <a:pPr marL="0" indent="0">
              <a:buNone/>
            </a:pPr>
            <a:r>
              <a:rPr lang="ru-RU" sz="5600" i="1" dirty="0">
                <a:solidFill>
                  <a:schemeClr val="bg1">
                    <a:lumMod val="50000"/>
                  </a:schemeClr>
                </a:solidFill>
              </a:rPr>
              <a:t>методист </a:t>
            </a:r>
            <a:r>
              <a:rPr lang="ru-RU" sz="5600" i="1" dirty="0" smtClean="0">
                <a:solidFill>
                  <a:schemeClr val="bg1">
                    <a:lumMod val="50000"/>
                  </a:schemeClr>
                </a:solidFill>
              </a:rPr>
              <a:t>ГЦРО</a:t>
            </a:r>
            <a:endParaRPr lang="ru-RU" sz="56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5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5600" b="1" dirty="0"/>
          </a:p>
          <a:p>
            <a:pPr marL="0" indent="0" algn="ctr">
              <a:buNone/>
            </a:pPr>
            <a:endParaRPr lang="ru-RU" sz="5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5600" b="1" dirty="0" smtClean="0">
                <a:solidFill>
                  <a:schemeClr val="tx1"/>
                </a:solidFill>
              </a:rPr>
              <a:t>УЧАСТНИКИ ПРОЕКТА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600" dirty="0"/>
              <a:t>Заведующий муниципальное дошкольное образовательное учреждение «Детский сад № 2» </a:t>
            </a:r>
            <a:r>
              <a:rPr lang="ru-RU" sz="5600" b="1" i="1" dirty="0"/>
              <a:t>Смирнова Елена Викторовна</a:t>
            </a:r>
            <a:endParaRPr lang="ru-RU" sz="4400" b="1" i="1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600" dirty="0" smtClean="0"/>
              <a:t>Заведующий </a:t>
            </a:r>
            <a:r>
              <a:rPr lang="ru-RU" sz="5600" dirty="0"/>
              <a:t>муниципальное дошкольное образовательное учреждение «Детский сад № 145» </a:t>
            </a:r>
            <a:r>
              <a:rPr lang="ru-RU" sz="5600" b="1" i="1" dirty="0"/>
              <a:t>Шурыгина Нина Михайловна</a:t>
            </a:r>
            <a:endParaRPr lang="ru-RU" sz="4400" b="1" i="1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600" dirty="0" smtClean="0"/>
              <a:t>Заведующий </a:t>
            </a:r>
            <a:r>
              <a:rPr lang="ru-RU" sz="5600" dirty="0"/>
              <a:t>муниципальное дошкольное образовательное учреждение «Детский сад № 32» </a:t>
            </a:r>
            <a:r>
              <a:rPr lang="ru-RU" sz="5600" b="1" i="1" dirty="0"/>
              <a:t>Голубева Наталья Ивановна</a:t>
            </a:r>
            <a:endParaRPr lang="ru-RU" sz="4400" b="1" i="1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600" dirty="0" smtClean="0"/>
              <a:t>Заведующий </a:t>
            </a:r>
            <a:r>
              <a:rPr lang="ru-RU" sz="5600" dirty="0"/>
              <a:t>муниципальное дошкольное образовательное учреждение «Детский сад № 233» </a:t>
            </a:r>
            <a:r>
              <a:rPr lang="ru-RU" sz="5600" b="1" i="1" dirty="0"/>
              <a:t>Зарубина Светлана Викторовна</a:t>
            </a:r>
            <a:endParaRPr lang="ru-RU" sz="4400" b="1" i="1" dirty="0"/>
          </a:p>
          <a:p>
            <a:pPr algn="just">
              <a:lnSpc>
                <a:spcPct val="115000"/>
              </a:lnSpc>
            </a:pPr>
            <a:r>
              <a:rPr lang="ru-RU" sz="5600" dirty="0"/>
              <a:t> </a:t>
            </a:r>
            <a:r>
              <a:rPr lang="ru-RU" sz="5600" dirty="0" smtClean="0"/>
              <a:t>Заведующий муниципальное дошкольное образовательное учреждение «Детский сад № 65» </a:t>
            </a:r>
            <a:r>
              <a:rPr lang="ru-RU" sz="5600" b="1" i="1" dirty="0" err="1" smtClean="0"/>
              <a:t>Галстян</a:t>
            </a:r>
            <a:r>
              <a:rPr lang="ru-RU" sz="5600" b="1" i="1" dirty="0" smtClean="0"/>
              <a:t> Ольга Витальевна</a:t>
            </a:r>
            <a:endParaRPr lang="ru-RU" sz="4400" b="1" i="1" dirty="0" smtClean="0"/>
          </a:p>
          <a:p>
            <a:pPr algn="just">
              <a:lnSpc>
                <a:spcPct val="115000"/>
              </a:lnSpc>
            </a:pPr>
            <a:r>
              <a:rPr lang="ru-RU" sz="5600" b="1" i="1" dirty="0"/>
              <a:t> </a:t>
            </a:r>
            <a:r>
              <a:rPr lang="ru-RU" sz="5600" dirty="0" smtClean="0"/>
              <a:t>Заведующий </a:t>
            </a:r>
            <a:r>
              <a:rPr lang="ru-RU" sz="5600" dirty="0"/>
              <a:t>муниципальное дошкольное образовательное учреждение «Детский сад № 78» </a:t>
            </a:r>
            <a:r>
              <a:rPr lang="ru-RU" sz="5600" b="1" i="1" dirty="0"/>
              <a:t>Гусева Тамара Владимировна</a:t>
            </a:r>
            <a:r>
              <a:rPr lang="ru-RU" sz="5600" dirty="0"/>
              <a:t> </a:t>
            </a:r>
            <a:endParaRPr lang="ru-RU" sz="4400" dirty="0">
              <a:latin typeface="Calibri"/>
              <a:ea typeface="Calibri"/>
              <a:cs typeface="Times New Roman"/>
            </a:endParaRPr>
          </a:p>
          <a:p>
            <a:pPr marL="0" indent="0" algn="r">
              <a:buNone/>
            </a:pPr>
            <a:endParaRPr lang="ru-RU" sz="48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4800" i="1" dirty="0" smtClean="0">
                <a:solidFill>
                  <a:schemeClr val="bg1">
                    <a:lumMod val="50000"/>
                  </a:schemeClr>
                </a:solidFill>
              </a:rPr>
              <a:t>Ярославль</a:t>
            </a:r>
          </a:p>
          <a:p>
            <a:pPr marL="0" indent="0" algn="ctr">
              <a:buNone/>
            </a:pPr>
            <a:r>
              <a:rPr lang="ru-RU" sz="4800" i="1" dirty="0" smtClean="0">
                <a:solidFill>
                  <a:schemeClr val="bg1">
                    <a:lumMod val="50000"/>
                  </a:schemeClr>
                </a:solidFill>
              </a:rPr>
              <a:t>2018 год</a:t>
            </a:r>
          </a:p>
          <a:p>
            <a:pPr algn="ctr"/>
            <a:endParaRPr lang="ru-RU" i="1" dirty="0" smtClean="0">
              <a:solidFill>
                <a:schemeClr val="tx1"/>
              </a:solidFill>
            </a:endParaRPr>
          </a:p>
          <a:p>
            <a:pPr algn="r"/>
            <a:endParaRPr lang="ru-RU" i="1" dirty="0" smtClean="0"/>
          </a:p>
          <a:p>
            <a:pPr algn="r"/>
            <a:endParaRPr lang="ru-RU" i="1" dirty="0" smtClean="0"/>
          </a:p>
          <a:p>
            <a:pPr algn="r"/>
            <a:endParaRPr lang="ru-RU" i="1" dirty="0"/>
          </a:p>
        </p:txBody>
      </p:sp>
      <p:pic>
        <p:nvPicPr>
          <p:cNvPr id="5" name="Picture 2" descr="http://xn--c1ad6aa7e.xn--p1ai/gallery/news/2016/05/205591/img_62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1216223" cy="891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mdou233.edu.yar.ru/foto_zdaniya_mdou_d_s_n_233_w273_h1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1241709" cy="929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dou32.edu.yar.ru/img_7725_w273_h17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20688"/>
            <a:ext cx="1176427" cy="881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dou65.edu.yar.ru/images/zdanie_w273_h17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40768"/>
            <a:ext cx="1193726" cy="816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dou78.edu.yar.ru/images/detskiy_sad_w273_h17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56792"/>
            <a:ext cx="1143666" cy="856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1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572000" y="476672"/>
            <a:ext cx="1224136" cy="864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2981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67600" cy="1143000"/>
          </a:xfrm>
        </p:spPr>
        <p:txBody>
          <a:bodyPr anchor="ctr"/>
          <a:lstStyle/>
          <a:p>
            <a:pPr algn="ctr"/>
            <a:r>
              <a:rPr lang="ru-RU" dirty="0" smtClean="0"/>
              <a:t>Опыт инновационной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075240" cy="5256584"/>
          </a:xfrm>
        </p:spPr>
        <p:txBody>
          <a:bodyPr>
            <a:normAutofit fontScale="92500"/>
          </a:bodyPr>
          <a:lstStyle/>
          <a:p>
            <a:r>
              <a:rPr lang="ru-RU" sz="2600" b="1" dirty="0"/>
              <a:t>МДОУ «Детский сад № 2»</a:t>
            </a:r>
            <a:endParaRPr lang="ru-RU" sz="2600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/>
              <a:t>- </a:t>
            </a:r>
            <a:r>
              <a:rPr lang="ru-RU" dirty="0" smtClean="0"/>
              <a:t>Активная </a:t>
            </a:r>
            <a:r>
              <a:rPr lang="ru-RU" dirty="0"/>
              <a:t>деятельность в рамках районного и городского 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методического </a:t>
            </a:r>
            <a:r>
              <a:rPr lang="ru-RU" dirty="0"/>
              <a:t>объединения учителей-логопедов, Совета 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коррекционных </a:t>
            </a:r>
            <a:r>
              <a:rPr lang="ru-RU" dirty="0"/>
              <a:t>педагогов.</a:t>
            </a:r>
          </a:p>
          <a:p>
            <a:endParaRPr lang="ru-RU" b="1" dirty="0" smtClean="0"/>
          </a:p>
          <a:p>
            <a:r>
              <a:rPr lang="ru-RU" sz="2600" b="1" dirty="0" smtClean="0"/>
              <a:t>МДОУ </a:t>
            </a:r>
            <a:r>
              <a:rPr lang="ru-RU" sz="2600" b="1" dirty="0"/>
              <a:t>«Детский сад №145»:</a:t>
            </a:r>
            <a:endParaRPr lang="ru-RU" sz="3000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/>
              <a:t>- </a:t>
            </a:r>
            <a:r>
              <a:rPr lang="ru-RU" dirty="0" smtClean="0"/>
              <a:t>Активная </a:t>
            </a:r>
            <a:r>
              <a:rPr lang="ru-RU" dirty="0"/>
              <a:t>деятельность в рамках районного 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методического </a:t>
            </a:r>
            <a:r>
              <a:rPr lang="ru-RU" dirty="0"/>
              <a:t>объединения учителей-логопедов, 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городского </a:t>
            </a:r>
            <a:r>
              <a:rPr lang="ru-RU" dirty="0"/>
              <a:t>методического объединения специалистов,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осуществляющих </a:t>
            </a:r>
            <a:r>
              <a:rPr lang="ru-RU" dirty="0"/>
              <a:t>коррекционную деятельность с детьми </a:t>
            </a:r>
            <a:r>
              <a:rPr lang="ru-RU" dirty="0" smtClean="0"/>
              <a:t>с НОДА</a:t>
            </a:r>
            <a:r>
              <a:rPr lang="ru-RU" dirty="0"/>
              <a:t>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756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7467600" cy="1143000"/>
          </a:xfrm>
        </p:spPr>
        <p:txBody>
          <a:bodyPr anchor="ctr"/>
          <a:lstStyle/>
          <a:p>
            <a:pPr algn="ctr"/>
            <a:r>
              <a:rPr lang="ru-RU" dirty="0" smtClean="0"/>
              <a:t>Опыт инновационной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764704"/>
            <a:ext cx="7920880" cy="6364088"/>
          </a:xfrm>
        </p:spPr>
        <p:txBody>
          <a:bodyPr>
            <a:normAutofit fontScale="25000" lnSpcReduction="20000"/>
          </a:bodyPr>
          <a:lstStyle/>
          <a:p>
            <a:r>
              <a:rPr lang="ru-RU" sz="6000" b="1" dirty="0" smtClean="0"/>
              <a:t>МДОУ «Детский сад № 233»: </a:t>
            </a:r>
            <a:endParaRPr lang="ru-RU" sz="6000" dirty="0" smtClean="0"/>
          </a:p>
          <a:p>
            <a:pPr marL="0" indent="0">
              <a:buNone/>
            </a:pPr>
            <a:r>
              <a:rPr lang="ru-RU" sz="6000" dirty="0" smtClean="0"/>
              <a:t>   -  Активная деятельность в рамках районного и городского    </a:t>
            </a:r>
          </a:p>
          <a:p>
            <a:pPr marL="0" indent="0">
              <a:buNone/>
            </a:pPr>
            <a:r>
              <a:rPr lang="ru-RU" sz="6000" dirty="0" smtClean="0"/>
              <a:t>    методического </a:t>
            </a:r>
            <a:r>
              <a:rPr lang="ru-RU" sz="6000" dirty="0"/>
              <a:t>объединения учителей-логопедов. </a:t>
            </a:r>
          </a:p>
          <a:p>
            <a:pPr marL="0" indent="0">
              <a:buNone/>
            </a:pPr>
            <a:r>
              <a:rPr lang="ru-RU" sz="6000" dirty="0" smtClean="0"/>
              <a:t>    МИП «Развитие конфликтологической компетентности участников образовательных отношений»</a:t>
            </a:r>
            <a:endParaRPr lang="ru-RU" sz="6000" dirty="0"/>
          </a:p>
          <a:p>
            <a:endParaRPr lang="ru-RU" sz="6000" b="1" dirty="0" smtClean="0"/>
          </a:p>
          <a:p>
            <a:r>
              <a:rPr lang="ru-RU" sz="6000" b="1" dirty="0" smtClean="0"/>
              <a:t>МДОУ </a:t>
            </a:r>
            <a:r>
              <a:rPr lang="ru-RU" sz="6000" b="1" dirty="0"/>
              <a:t>«Детский сад № 32»:</a:t>
            </a:r>
            <a:endParaRPr lang="ru-RU" sz="6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000" dirty="0" smtClean="0"/>
              <a:t>  - Активная </a:t>
            </a:r>
            <a:r>
              <a:rPr lang="ru-RU" sz="6000" dirty="0"/>
              <a:t>деятельность в рамках районного и городского  </a:t>
            </a:r>
            <a:r>
              <a:rPr lang="ru-RU" sz="6000" dirty="0" smtClean="0"/>
              <a:t> методического   объединения </a:t>
            </a:r>
            <a:r>
              <a:rPr lang="ru-RU" sz="6000" dirty="0"/>
              <a:t>учителей-логопедов, городского </a:t>
            </a:r>
            <a:r>
              <a:rPr lang="ru-RU" sz="6000" dirty="0" smtClean="0"/>
              <a:t> методического </a:t>
            </a:r>
            <a:r>
              <a:rPr lang="ru-RU" sz="6000" dirty="0"/>
              <a:t>объединения специалистов, </a:t>
            </a:r>
            <a:r>
              <a:rPr lang="ru-RU" sz="6000" dirty="0" smtClean="0"/>
              <a:t>осуществляющих  коррекционную </a:t>
            </a:r>
            <a:r>
              <a:rPr lang="ru-RU" sz="6000" dirty="0"/>
              <a:t>деятельность с детьми с задержкой психического </a:t>
            </a:r>
            <a:endParaRPr lang="ru-RU" sz="6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000" dirty="0"/>
              <a:t> </a:t>
            </a:r>
            <a:r>
              <a:rPr lang="ru-RU" sz="6000" dirty="0" smtClean="0"/>
              <a:t>   развития </a:t>
            </a:r>
            <a:r>
              <a:rPr lang="ru-RU" sz="6000" dirty="0"/>
              <a:t>и </a:t>
            </a:r>
            <a:r>
              <a:rPr lang="ru-RU" sz="6000" dirty="0" smtClean="0"/>
              <a:t>детьми</a:t>
            </a:r>
            <a:r>
              <a:rPr lang="ru-RU" sz="6000" dirty="0"/>
              <a:t>, имеющими нарушения </a:t>
            </a:r>
            <a:r>
              <a:rPr lang="ru-RU" sz="6000" dirty="0" smtClean="0"/>
              <a:t>эмоционально-  волевой </a:t>
            </a:r>
            <a:r>
              <a:rPr lang="ru-RU" sz="6000" dirty="0"/>
              <a:t>сферы.</a:t>
            </a:r>
          </a:p>
          <a:p>
            <a:endParaRPr lang="ru-RU" sz="6000" b="1" dirty="0" smtClean="0"/>
          </a:p>
          <a:p>
            <a:r>
              <a:rPr lang="ru-RU" sz="6000" b="1" dirty="0" smtClean="0"/>
              <a:t>МДОУ </a:t>
            </a:r>
            <a:r>
              <a:rPr lang="ru-RU" sz="6000" b="1" dirty="0"/>
              <a:t>«Детский сад № 65»:</a:t>
            </a:r>
            <a:endParaRPr lang="ru-RU" sz="6000" dirty="0"/>
          </a:p>
          <a:p>
            <a:pPr marL="0" indent="0">
              <a:lnSpc>
                <a:spcPct val="120000"/>
              </a:lnSpc>
              <a:buNone/>
            </a:pPr>
            <a:r>
              <a:rPr lang="ru-RU" sz="6000" dirty="0" smtClean="0"/>
              <a:t>   - Активная </a:t>
            </a:r>
            <a:r>
              <a:rPr lang="ru-RU" sz="6000" dirty="0"/>
              <a:t>деятельность в рамках районного методического </a:t>
            </a:r>
            <a:r>
              <a:rPr lang="ru-RU" sz="6000" dirty="0" smtClean="0"/>
              <a:t>  объединения   учителей-логопедов</a:t>
            </a:r>
            <a:r>
              <a:rPr lang="ru-RU" sz="6000" dirty="0"/>
              <a:t>, городского методического </a:t>
            </a:r>
            <a:r>
              <a:rPr lang="ru-RU" sz="6000" dirty="0" smtClean="0"/>
              <a:t> объединения </a:t>
            </a:r>
            <a:r>
              <a:rPr lang="ru-RU" sz="6000" dirty="0"/>
              <a:t>специалистов, </a:t>
            </a:r>
            <a:r>
              <a:rPr lang="ru-RU" sz="6000" dirty="0" smtClean="0"/>
              <a:t> осуществляющих </a:t>
            </a:r>
            <a:r>
              <a:rPr lang="ru-RU" sz="6000" dirty="0"/>
              <a:t>коррекционную </a:t>
            </a:r>
            <a:r>
              <a:rPr lang="ru-RU" sz="6000" dirty="0" smtClean="0"/>
              <a:t>   деятельность </a:t>
            </a:r>
            <a:r>
              <a:rPr lang="ru-RU" sz="6000" dirty="0"/>
              <a:t>с детьми, имеющими </a:t>
            </a:r>
            <a:r>
              <a:rPr lang="ru-RU" sz="6000" dirty="0" smtClean="0"/>
              <a:t> нарушения </a:t>
            </a:r>
            <a:r>
              <a:rPr lang="ru-RU" sz="6000" dirty="0"/>
              <a:t>зрения.</a:t>
            </a:r>
          </a:p>
          <a:p>
            <a:endParaRPr lang="ru-RU" sz="6000" b="1" dirty="0" smtClean="0"/>
          </a:p>
          <a:p>
            <a:r>
              <a:rPr lang="ru-RU" sz="6000" b="1" dirty="0" smtClean="0"/>
              <a:t>МДОУ </a:t>
            </a:r>
            <a:r>
              <a:rPr lang="ru-RU" sz="6000" b="1" dirty="0"/>
              <a:t>«Детский сад № 78»:</a:t>
            </a:r>
            <a:endParaRPr lang="ru-RU" sz="6000" dirty="0"/>
          </a:p>
          <a:p>
            <a:pPr marL="0" indent="0">
              <a:buNone/>
            </a:pPr>
            <a:r>
              <a:rPr lang="ru-RU" sz="6000" dirty="0" smtClean="0"/>
              <a:t>    - Активная деятельность в рамках районного и городского    методического объединения  учителей-логопедов. Городского    методического объединения специалистов, осуществляющих  коррекционную деятельность с детьми с задержкой психического   развития и детьми, имеющими нарушения эмоционально-волевой сферы.</a:t>
            </a:r>
          </a:p>
          <a:p>
            <a:pPr marL="0" indent="0">
              <a:buNone/>
            </a:pPr>
            <a:endParaRPr lang="ru-RU" sz="3700" dirty="0"/>
          </a:p>
        </p:txBody>
      </p:sp>
    </p:spTree>
    <p:extLst>
      <p:ext uri="{BB962C8B-B14F-4D97-AF65-F5344CB8AC3E}">
        <p14:creationId xmlns:p14="http://schemas.microsoft.com/office/powerpoint/2010/main" xmlns="" val="988093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ожидаемые инновационные продукты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7848872" cy="57332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В результате реализации проекта </a:t>
            </a:r>
            <a:r>
              <a:rPr lang="ru-RU" b="1" dirty="0"/>
              <a:t>планируем получить</a:t>
            </a:r>
            <a:r>
              <a:rPr lang="ru-RU" dirty="0"/>
              <a:t>:</a:t>
            </a:r>
          </a:p>
          <a:p>
            <a:pPr lvl="0"/>
            <a:r>
              <a:rPr lang="ru-RU" sz="2100" b="1" dirty="0"/>
              <a:t>Структурированные</a:t>
            </a:r>
            <a:r>
              <a:rPr lang="ru-RU" sz="2100" dirty="0"/>
              <a:t>  научно-практические  и методические </a:t>
            </a:r>
            <a:r>
              <a:rPr lang="ru-RU" sz="2100" b="1" dirty="0"/>
              <a:t>материалы</a:t>
            </a:r>
            <a:r>
              <a:rPr lang="ru-RU" sz="2100" dirty="0"/>
              <a:t>, раскрывающие   нормативно-правовой аспект психолого-педагогического сопровождения детей с ОВЗ в инклюзивном образовании.</a:t>
            </a:r>
          </a:p>
          <a:p>
            <a:pPr lvl="0"/>
            <a:r>
              <a:rPr lang="ru-RU" sz="2100" b="1" dirty="0"/>
              <a:t>Пакет документов</a:t>
            </a:r>
            <a:r>
              <a:rPr lang="ru-RU" sz="2100" dirty="0"/>
              <a:t>, регламентирующий деятельность специалистов, </a:t>
            </a:r>
            <a:r>
              <a:rPr lang="ru-RU" sz="2100" dirty="0" smtClean="0"/>
              <a:t>осуществляющих деятельность в </a:t>
            </a:r>
            <a:r>
              <a:rPr lang="ru-RU" sz="2100" dirty="0"/>
              <a:t>условиях инклюзивной практики.</a:t>
            </a:r>
          </a:p>
          <a:p>
            <a:pPr lvl="0"/>
            <a:r>
              <a:rPr lang="ru-RU" sz="2100" b="1" dirty="0"/>
              <a:t>Модель</a:t>
            </a:r>
            <a:r>
              <a:rPr lang="ru-RU" sz="2100" dirty="0"/>
              <a:t> психолого-педагогического </a:t>
            </a:r>
            <a:r>
              <a:rPr lang="ru-RU" sz="2100" b="1" dirty="0"/>
              <a:t>сопровождения детей с ОВЗ</a:t>
            </a:r>
            <a:r>
              <a:rPr lang="ru-RU" sz="2100" dirty="0"/>
              <a:t>, методические рекомендации по организации деятельности специалистов в условиях </a:t>
            </a:r>
            <a:r>
              <a:rPr lang="ru-RU" sz="2100" dirty="0" smtClean="0"/>
              <a:t>инклюзивного образования.</a:t>
            </a:r>
            <a:endParaRPr lang="ru-RU" sz="2100" dirty="0"/>
          </a:p>
          <a:p>
            <a:pPr lvl="0"/>
            <a:r>
              <a:rPr lang="ru-RU" sz="2100" dirty="0"/>
              <a:t> </a:t>
            </a:r>
            <a:r>
              <a:rPr lang="ru-RU" sz="2100" b="1" dirty="0"/>
              <a:t>Трансляцию инновационного опыта </a:t>
            </a:r>
            <a:r>
              <a:rPr lang="ru-RU" sz="2100" dirty="0"/>
              <a:t>через проведение семинаров, практических занятий, мастер-классов и другие формы методической работы.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sz="2800" b="1" dirty="0" smtClean="0"/>
              <a:t>Эффекты  </a:t>
            </a:r>
            <a:r>
              <a:rPr lang="ru-RU" sz="2800" b="1" dirty="0"/>
              <a:t>инновационного проекта: </a:t>
            </a:r>
            <a:endParaRPr lang="ru-RU" sz="2800" dirty="0"/>
          </a:p>
          <a:p>
            <a:r>
              <a:rPr lang="ru-RU" b="1" dirty="0" smtClean="0"/>
              <a:t>увеличение </a:t>
            </a:r>
            <a:r>
              <a:rPr lang="ru-RU" b="1" dirty="0"/>
              <a:t>количества </a:t>
            </a:r>
            <a:r>
              <a:rPr lang="ru-RU" b="1" dirty="0" smtClean="0"/>
              <a:t>ОО</a:t>
            </a:r>
            <a:r>
              <a:rPr lang="ru-RU" dirty="0"/>
              <a:t>, </a:t>
            </a:r>
            <a:r>
              <a:rPr lang="ru-RU" dirty="0" smtClean="0"/>
              <a:t>успешно реализующих </a:t>
            </a:r>
            <a:r>
              <a:rPr lang="ru-RU" dirty="0"/>
              <a:t>инклюзивную практику;</a:t>
            </a:r>
          </a:p>
          <a:p>
            <a:r>
              <a:rPr lang="ru-RU" b="1" dirty="0" smtClean="0"/>
              <a:t>повышение </a:t>
            </a:r>
            <a:r>
              <a:rPr lang="ru-RU" b="1" dirty="0"/>
              <a:t>качества </a:t>
            </a:r>
            <a:r>
              <a:rPr lang="ru-RU" dirty="0"/>
              <a:t>психолого-педагогического </a:t>
            </a:r>
            <a:r>
              <a:rPr lang="ru-RU" b="1" dirty="0"/>
              <a:t>сопровождения детей с ОВЗ </a:t>
            </a:r>
            <a:r>
              <a:rPr lang="ru-RU" dirty="0"/>
              <a:t>в условиях инклюзии.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9814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ПРЕДЛОЖЕНИЯ ПО РАСПРОСТРАНЕНИЮ И ВНЕДРЕНИЮ РЕЗУЛЬТАТОВ </a:t>
            </a:r>
            <a:br>
              <a:rPr lang="ru-RU" sz="2400" dirty="0" smtClean="0"/>
            </a:br>
            <a:r>
              <a:rPr lang="ru-RU" sz="2400" dirty="0" smtClean="0"/>
              <a:t>ПРОЕКТА В МСО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ЛОКАЛЬНЫЕ АКТЫ</a:t>
            </a:r>
          </a:p>
          <a:p>
            <a:endParaRPr lang="ru-RU" sz="2000" dirty="0" smtClean="0"/>
          </a:p>
          <a:p>
            <a:r>
              <a:rPr lang="ru-RU" sz="2000" dirty="0" smtClean="0"/>
              <a:t>МЕТОДИЧЕСКИЕ МАТЕРИАЛЫ И РЕКОМЕНДАЦИИ</a:t>
            </a:r>
          </a:p>
          <a:p>
            <a:endParaRPr lang="ru-RU" sz="2000" dirty="0" smtClean="0"/>
          </a:p>
          <a:p>
            <a:r>
              <a:rPr lang="ru-RU" sz="2000" dirty="0" smtClean="0"/>
              <a:t>ВЫСТУПЛЕНИЯ НА СОВЕЩАНИЯХ, СЕМИНАРАХ, КОНФЕРЕНЦИЯХ</a:t>
            </a:r>
          </a:p>
          <a:p>
            <a:endParaRPr lang="ru-RU" sz="2000" dirty="0" smtClean="0"/>
          </a:p>
          <a:p>
            <a:r>
              <a:rPr lang="ru-RU" sz="2000" dirty="0" smtClean="0"/>
              <a:t>ПЕЧАТНЫЕ ИЗДАНИЯ</a:t>
            </a:r>
            <a:endParaRPr lang="ru-RU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517232"/>
            <a:ext cx="7776864" cy="1008112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sz="2500" i="1" dirty="0" smtClean="0">
              <a:solidFill>
                <a:schemeClr val="tx1"/>
              </a:solidFill>
            </a:endParaRPr>
          </a:p>
          <a:p>
            <a:pPr algn="ctr"/>
            <a:endParaRPr lang="ru-RU" sz="1600" i="1" dirty="0">
              <a:solidFill>
                <a:schemeClr val="tx1"/>
              </a:solidFill>
            </a:endParaRPr>
          </a:p>
          <a:p>
            <a:pPr algn="ctr"/>
            <a:r>
              <a:rPr lang="ru-RU" sz="1600" i="1" dirty="0" smtClean="0">
                <a:solidFill>
                  <a:schemeClr val="tx1"/>
                </a:solidFill>
              </a:rPr>
              <a:t>Ярославль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</a:rPr>
              <a:t>2018 год</a:t>
            </a:r>
          </a:p>
          <a:p>
            <a:pPr algn="ctr"/>
            <a:endParaRPr lang="ru-RU" i="1" dirty="0" smtClean="0">
              <a:solidFill>
                <a:schemeClr val="tx1"/>
              </a:solidFill>
            </a:endParaRPr>
          </a:p>
          <a:p>
            <a:pPr algn="r"/>
            <a:endParaRPr lang="ru-RU" i="1" dirty="0" smtClean="0"/>
          </a:p>
          <a:p>
            <a:pPr algn="r"/>
            <a:endParaRPr lang="ru-RU" i="1" dirty="0" smtClean="0"/>
          </a:p>
          <a:p>
            <a:pPr algn="r"/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4046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Муниципальная система образования города Ярославля</a:t>
            </a:r>
            <a:endParaRPr lang="ru-RU" dirty="0"/>
          </a:p>
        </p:txBody>
      </p:sp>
      <p:pic>
        <p:nvPicPr>
          <p:cNvPr id="5" name="Picture 2" descr="http://internat14.ru/wp-content/uploads/2016/11/disabilit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65104"/>
            <a:ext cx="4824536" cy="161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782078" y="1484784"/>
            <a:ext cx="6894377" cy="2592288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ru-RU" sz="4400" dirty="0">
                <a:solidFill>
                  <a:schemeClr val="bg1">
                    <a:lumMod val="50000"/>
                  </a:schemeClr>
                </a:solidFill>
              </a:rPr>
              <a:t>СПАСИБО </a:t>
            </a:r>
            <a:br>
              <a:rPr lang="ru-RU" sz="4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bg1">
                    <a:lumMod val="50000"/>
                  </a:schemeClr>
                </a:solidFill>
              </a:rPr>
              <a:t>ЗА </a:t>
            </a:r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</a:rPr>
              <a:t>ВНИМАНИЕ </a:t>
            </a:r>
            <a:r>
              <a:rPr lang="ru-RU" sz="44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4400" dirty="0">
                <a:solidFill>
                  <a:schemeClr val="bg1">
                    <a:lumMod val="50000"/>
                  </a:schemeClr>
                </a:solidFill>
              </a:rPr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28645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064896" cy="1143000"/>
          </a:xfrm>
        </p:spPr>
        <p:txBody>
          <a:bodyPr>
            <a:noAutofit/>
          </a:bodyPr>
          <a:lstStyle/>
          <a:p>
            <a:pPr lvl="0" algn="ctr"/>
            <a:r>
              <a:rPr lang="ru-RU" sz="2000" b="1" dirty="0" smtClean="0"/>
              <a:t>Приоритетные  направления </a:t>
            </a:r>
            <a:r>
              <a:rPr lang="ru-RU" sz="2000" b="1" dirty="0"/>
              <a:t>инновационной деятельности в муниципальной системе образования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</a:t>
            </a:r>
            <a:r>
              <a:rPr lang="ru-RU" sz="2000" b="1" dirty="0"/>
              <a:t>. </a:t>
            </a:r>
            <a:r>
              <a:rPr lang="ru-RU" sz="2000" b="1" dirty="0" smtClean="0"/>
              <a:t>Ярославля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lvl="0">
              <a:spcAft>
                <a:spcPts val="600"/>
              </a:spcAft>
            </a:pPr>
            <a:r>
              <a:rPr lang="ru-RU" dirty="0"/>
              <a:t>Развитие </a:t>
            </a:r>
            <a:r>
              <a:rPr lang="ru-RU"/>
              <a:t>инклюзивного </a:t>
            </a:r>
            <a:r>
              <a:rPr lang="ru-RU" smtClean="0"/>
              <a:t>образования в МСО.</a:t>
            </a:r>
            <a:endParaRPr lang="ru-RU" dirty="0"/>
          </a:p>
          <a:p>
            <a:pPr lvl="0">
              <a:spcAft>
                <a:spcPts val="600"/>
              </a:spcAft>
            </a:pPr>
            <a:r>
              <a:rPr lang="ru-RU" dirty="0"/>
              <a:t>Внедрение современных педагогических технологий в образовательный процесс с детьми с ОВЗ.</a:t>
            </a:r>
          </a:p>
          <a:p>
            <a:pPr lvl="0">
              <a:spcAft>
                <a:spcPts val="600"/>
              </a:spcAft>
            </a:pPr>
            <a:r>
              <a:rPr lang="ru-RU" dirty="0"/>
              <a:t>Сетевое взаимодействие образовательных учреждений, осуществляющих коррекционную деятельность с детьми, имеющими нарушения развития различной этиологии.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4314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136904" cy="836712"/>
          </a:xfrm>
        </p:spPr>
        <p:txBody>
          <a:bodyPr/>
          <a:lstStyle/>
          <a:p>
            <a:pPr algn="ctr"/>
            <a:r>
              <a:rPr lang="ru-RU" b="1" dirty="0" smtClean="0"/>
              <a:t>актуальность </a:t>
            </a:r>
            <a:r>
              <a:rPr lang="ru-RU" b="1" dirty="0"/>
              <a:t>и </a:t>
            </a:r>
            <a:r>
              <a:rPr lang="ru-RU" b="1" dirty="0" smtClean="0"/>
              <a:t>инновация </a:t>
            </a:r>
            <a:r>
              <a:rPr lang="ru-RU" b="1" dirty="0"/>
              <a:t>проекта.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7992888" cy="5949280"/>
          </a:xfrm>
        </p:spPr>
        <p:txBody>
          <a:bodyPr>
            <a:normAutofit fontScale="47500" lnSpcReduction="20000"/>
          </a:bodyPr>
          <a:lstStyle/>
          <a:p>
            <a:pPr>
              <a:spcAft>
                <a:spcPts val="600"/>
              </a:spcAft>
            </a:pPr>
            <a:r>
              <a:rPr lang="ru-RU" sz="3400" dirty="0"/>
              <a:t>В настоящий момент  важной характеристикой образовательной политики государства является </a:t>
            </a:r>
            <a:r>
              <a:rPr lang="ru-RU" sz="3400" b="1" dirty="0"/>
              <a:t>доступность образования для всех граждан</a:t>
            </a:r>
            <a:r>
              <a:rPr lang="ru-RU" sz="3400" dirty="0"/>
              <a:t>, обеспечение всем категориям обучающихся одинаковых возможностей для получения образования на всех его уровнях.</a:t>
            </a:r>
          </a:p>
          <a:p>
            <a:pPr>
              <a:spcAft>
                <a:spcPts val="600"/>
              </a:spcAft>
            </a:pPr>
            <a:r>
              <a:rPr lang="ru-RU" sz="3400" dirty="0"/>
              <a:t>Деятельность руководителей образовательных организаций предусматривает </a:t>
            </a:r>
            <a:r>
              <a:rPr lang="ru-RU" sz="3400" b="1" dirty="0"/>
              <a:t>создание условий, обеспечивающих качественное образование лиц с ОВЗ</a:t>
            </a:r>
            <a:r>
              <a:rPr lang="ru-RU" sz="3400" dirty="0"/>
              <a:t>, в том числе посредством организации инклюзивного образования (П.5.1 ст. 5, ст.79 закон  «Об образовании в РФ» от 29.12.2012)</a:t>
            </a:r>
          </a:p>
          <a:p>
            <a:pPr>
              <a:spcAft>
                <a:spcPts val="600"/>
              </a:spcAft>
            </a:pPr>
            <a:r>
              <a:rPr lang="ru-RU" sz="3400" dirty="0"/>
              <a:t>Инклюзивное обучение и воспитание в нашей стране представлено </a:t>
            </a:r>
            <a:r>
              <a:rPr lang="ru-RU" sz="3400" b="1" dirty="0"/>
              <a:t>большим количеством вариативных форм,</a:t>
            </a:r>
            <a:r>
              <a:rPr lang="ru-RU" sz="3400" dirty="0"/>
              <a:t> одной из которой является организация групп </a:t>
            </a:r>
            <a:r>
              <a:rPr lang="ru-RU" sz="3400" b="1" dirty="0"/>
              <a:t>комбинированной направленности </a:t>
            </a:r>
            <a:r>
              <a:rPr lang="ru-RU" sz="3400" dirty="0"/>
              <a:t>для детей с нарушенным развитием различной этиологии. Но для </a:t>
            </a:r>
            <a:r>
              <a:rPr lang="ru-RU" sz="3400" dirty="0" smtClean="0"/>
              <a:t>образовательной организации (ОО), </a:t>
            </a:r>
            <a:r>
              <a:rPr lang="ru-RU" sz="3400" dirty="0"/>
              <a:t>не имеющей прежде опыта работы с обучающимися с ОВЗ, задача включения их в образовательный процесс представляет собой серьёзную проблему</a:t>
            </a:r>
            <a:r>
              <a:rPr lang="ru-RU" sz="3400" dirty="0" smtClean="0"/>
              <a:t>.</a:t>
            </a:r>
          </a:p>
          <a:p>
            <a:pPr marL="0" indent="0">
              <a:buNone/>
            </a:pPr>
            <a:endParaRPr lang="ru-RU" sz="3400" b="1" dirty="0" smtClean="0"/>
          </a:p>
          <a:p>
            <a:pPr marL="0" indent="0">
              <a:buNone/>
            </a:pPr>
            <a:r>
              <a:rPr lang="ru-RU" sz="3400" b="1" dirty="0" smtClean="0"/>
              <a:t>Проблемы при реализации инклюзивного образования в ОО:</a:t>
            </a:r>
          </a:p>
          <a:p>
            <a:pPr lvl="0"/>
            <a:r>
              <a:rPr lang="ru-RU" sz="3500" dirty="0" smtClean="0"/>
              <a:t>неполное </a:t>
            </a:r>
            <a:r>
              <a:rPr lang="ru-RU" sz="3500" dirty="0"/>
              <a:t>оснащение инклюзивного образования нормативно-правовыми актами на уровне ОО;</a:t>
            </a:r>
          </a:p>
          <a:p>
            <a:pPr lvl="0"/>
            <a:r>
              <a:rPr lang="ru-RU" sz="3500" dirty="0"/>
              <a:t>психологическая  и профессиональная  неготовность педагогического коллектива к работе с особой категорией детей;</a:t>
            </a:r>
          </a:p>
          <a:p>
            <a:pPr lvl="0"/>
            <a:r>
              <a:rPr lang="ru-RU" sz="3500" dirty="0"/>
              <a:t>отсутствие педагогических технологий и методик обучения детей с разными образовательными потребностями;</a:t>
            </a:r>
          </a:p>
          <a:p>
            <a:pPr lvl="0"/>
            <a:r>
              <a:rPr lang="ru-RU" sz="3500" dirty="0"/>
              <a:t>недостаток специалистов </a:t>
            </a:r>
            <a:r>
              <a:rPr lang="ru-RU" sz="3500" dirty="0" smtClean="0"/>
              <a:t>психолого-педагогического сопровождения.</a:t>
            </a: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xmlns="" val="96415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07524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Основной идеей</a:t>
            </a:r>
            <a:r>
              <a:rPr lang="ru-RU" sz="2800" dirty="0"/>
              <a:t> проекта </a:t>
            </a:r>
            <a:r>
              <a:rPr lang="ru-RU" sz="2800" dirty="0" smtClean="0"/>
              <a:t>является создание </a:t>
            </a:r>
            <a:r>
              <a:rPr lang="ru-RU" sz="2800" dirty="0"/>
              <a:t>условий для реализации инклюзивной практики в </a:t>
            </a:r>
            <a:r>
              <a:rPr lang="ru-RU" sz="2800" dirty="0" smtClean="0"/>
              <a:t>ОО.</a:t>
            </a:r>
            <a:endParaRPr lang="ru-RU" sz="2800" dirty="0"/>
          </a:p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Цель</a:t>
            </a:r>
            <a:r>
              <a:rPr lang="ru-RU" sz="2800" b="1" dirty="0"/>
              <a:t>:</a:t>
            </a:r>
            <a:r>
              <a:rPr lang="ru-RU" sz="2800" dirty="0"/>
              <a:t> создание модели психолого-педагогического сопровождения детей с ОВЗ в условиях образовательной инклюзии.</a:t>
            </a:r>
          </a:p>
          <a:p>
            <a:endParaRPr lang="ru-RU" sz="2800" dirty="0"/>
          </a:p>
        </p:txBody>
      </p:sp>
      <p:pic>
        <p:nvPicPr>
          <p:cNvPr id="4098" name="Picture 2" descr="http://longmob.1september.ru/actions/2433/logo_sourc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21088"/>
            <a:ext cx="2290225" cy="230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6362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Задачи проекта: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277505" y="1124745"/>
            <a:ext cx="7453853" cy="5184576"/>
          </a:xfrm>
          <a:prstGeom prst="rect">
            <a:avLst/>
          </a:prstGeom>
          <a:noFill/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600"/>
              </a:spcAft>
            </a:pPr>
            <a:r>
              <a:rPr lang="ru-RU" b="1" dirty="0" smtClean="0"/>
              <a:t>Изучить</a:t>
            </a:r>
            <a:r>
              <a:rPr lang="ru-RU" dirty="0" smtClean="0"/>
              <a:t> </a:t>
            </a:r>
            <a:r>
              <a:rPr lang="ru-RU" b="1" dirty="0"/>
              <a:t>нормативно-правовой аспект </a:t>
            </a:r>
            <a:r>
              <a:rPr lang="ru-RU" dirty="0"/>
              <a:t>психолого-педагогического сопровождения детей с ОВЗ в инклюзивном образовании.</a:t>
            </a:r>
          </a:p>
          <a:p>
            <a:pPr lvl="0">
              <a:spcAft>
                <a:spcPts val="600"/>
              </a:spcAft>
            </a:pPr>
            <a:r>
              <a:rPr lang="ru-RU" b="1" dirty="0"/>
              <a:t>Разработать пакет документов</a:t>
            </a:r>
            <a:r>
              <a:rPr lang="ru-RU" dirty="0"/>
              <a:t>, регламентирующий деятельность специалистов, </a:t>
            </a:r>
            <a:r>
              <a:rPr lang="ru-RU" dirty="0" smtClean="0"/>
              <a:t>осуществляющих деятельность </a:t>
            </a:r>
            <a:r>
              <a:rPr lang="ru-RU" dirty="0"/>
              <a:t>в условиях инклюзивной практики.</a:t>
            </a:r>
          </a:p>
          <a:p>
            <a:pPr lvl="0">
              <a:spcAft>
                <a:spcPts val="600"/>
              </a:spcAft>
            </a:pPr>
            <a:r>
              <a:rPr lang="ru-RU" b="1" dirty="0"/>
              <a:t>Создать модель </a:t>
            </a:r>
            <a:r>
              <a:rPr lang="ru-RU" dirty="0"/>
              <a:t>психолого-педагогического сопровождения.</a:t>
            </a:r>
          </a:p>
          <a:p>
            <a:pPr lvl="0">
              <a:spcAft>
                <a:spcPts val="600"/>
              </a:spcAft>
            </a:pPr>
            <a:r>
              <a:rPr lang="ru-RU" b="1" dirty="0"/>
              <a:t>Разработать методические рекомендации </a:t>
            </a:r>
            <a:r>
              <a:rPr lang="ru-RU" dirty="0"/>
              <a:t>по организации деятельности специалистов в условиях инклюзивной практики.</a:t>
            </a:r>
          </a:p>
          <a:p>
            <a:pPr lvl="0">
              <a:spcAft>
                <a:spcPts val="600"/>
              </a:spcAft>
            </a:pPr>
            <a:r>
              <a:rPr lang="ru-RU" b="1" dirty="0"/>
              <a:t>Обеспечить трансляц</a:t>
            </a:r>
            <a:r>
              <a:rPr lang="ru-RU" dirty="0"/>
              <a:t>ию, тиражирование </a:t>
            </a:r>
            <a:r>
              <a:rPr lang="ru-RU" b="1" dirty="0"/>
              <a:t>инновационного опыта</a:t>
            </a:r>
            <a:r>
              <a:rPr lang="ru-RU" dirty="0"/>
              <a:t>, </a:t>
            </a:r>
            <a:r>
              <a:rPr lang="ru-RU" dirty="0" smtClean="0"/>
              <a:t>посредством </a:t>
            </a:r>
            <a:r>
              <a:rPr lang="ru-RU" dirty="0"/>
              <a:t>организации различных форм методической работы:  семинаров, практических занятий, мастер-классов и др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https://d2gg9evh47fn9z.cloudfront.net/800px_COLOURBOX421464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772816"/>
            <a:ext cx="971092" cy="121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ad22.obr46.ru/wp-content/uploads/sites/49/2017/09/kartinka-na-say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5659" y="690876"/>
            <a:ext cx="1393821" cy="121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http://www.clipartsuggest.com/images/525/teamwork-und-teamentwicklung-warum-sie-so-wichtig-sind-ZIOcTa-clipart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7668344" y="3717032"/>
            <a:ext cx="936104" cy="82597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4" name="Picture 6" descr="https://davydova-coach.ru/wp-content/uploads/2016/04/o-podderzhk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7850" y="2776245"/>
            <a:ext cx="1414719" cy="94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f.ppt-online.org/files/slide/g/g7wLdlWDkVzN64HciBCu9fePo2qmQGrhaTKpZF/slide-0.jpg"/>
          <p:cNvPicPr>
            <a:picLocks noChangeAspect="1" noChangeArrowheads="1"/>
          </p:cNvPicPr>
          <p:nvPr/>
        </p:nvPicPr>
        <p:blipFill rotWithShape="1">
          <a:blip r:embed="rId7" cstate="print">
            <a:lum brigh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79" t="20507" r="18910" b="5069"/>
          <a:stretch/>
        </p:blipFill>
        <p:spPr bwMode="auto">
          <a:xfrm>
            <a:off x="7452320" y="4797152"/>
            <a:ext cx="1019032" cy="869574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997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1" dirty="0" smtClean="0"/>
              <a:t>Срок </a:t>
            </a:r>
            <a:r>
              <a:rPr lang="ru-RU" b="1" dirty="0"/>
              <a:t>и механизмы реализации инновационного проекта: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      сентябрь 2018 -  май 2021 гг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139136" cy="48737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Основные </a:t>
            </a:r>
            <a:r>
              <a:rPr lang="ru-RU" b="1" dirty="0"/>
              <a:t>механизмы:</a:t>
            </a:r>
            <a:endParaRPr lang="ru-RU" dirty="0"/>
          </a:p>
          <a:p>
            <a:pPr lvl="0"/>
            <a:r>
              <a:rPr lang="ru-RU" b="1" dirty="0"/>
              <a:t>Изучение нормативно-правовой  базы </a:t>
            </a:r>
            <a:r>
              <a:rPr lang="ru-RU" dirty="0"/>
              <a:t>разного уровня (международного, федерального , регионального и муниципального ).</a:t>
            </a:r>
          </a:p>
          <a:p>
            <a:pPr lvl="0"/>
            <a:r>
              <a:rPr lang="ru-RU" dirty="0"/>
              <a:t>Рациональная система </a:t>
            </a:r>
            <a:r>
              <a:rPr lang="ru-RU" b="1" dirty="0"/>
              <a:t>планирования работы </a:t>
            </a:r>
            <a:r>
              <a:rPr lang="ru-RU" dirty="0"/>
              <a:t>проектной группы через  сетевое </a:t>
            </a:r>
            <a:r>
              <a:rPr lang="ru-RU" dirty="0" smtClean="0"/>
              <a:t>взаимодействие</a:t>
            </a:r>
            <a:r>
              <a:rPr lang="ru-RU" dirty="0"/>
              <a:t>.</a:t>
            </a:r>
          </a:p>
          <a:p>
            <a:pPr lvl="0"/>
            <a:r>
              <a:rPr lang="ru-RU" b="1" dirty="0"/>
              <a:t>Деятельность творческих групп </a:t>
            </a:r>
            <a:r>
              <a:rPr lang="ru-RU" dirty="0"/>
              <a:t>на базе </a:t>
            </a:r>
            <a:r>
              <a:rPr lang="ru-RU" dirty="0" smtClean="0"/>
              <a:t>образовательных </a:t>
            </a:r>
            <a:r>
              <a:rPr lang="ru-RU" dirty="0"/>
              <a:t>учреждений – участников проекта.</a:t>
            </a:r>
          </a:p>
          <a:p>
            <a:pPr lvl="0"/>
            <a:r>
              <a:rPr lang="ru-RU" b="1" dirty="0"/>
              <a:t>Информация</a:t>
            </a:r>
            <a:r>
              <a:rPr lang="ru-RU" dirty="0"/>
              <a:t>  </a:t>
            </a:r>
            <a:r>
              <a:rPr lang="ru-RU" b="1" dirty="0"/>
              <a:t>о</a:t>
            </a:r>
            <a:r>
              <a:rPr lang="ru-RU" dirty="0"/>
              <a:t>  промежуточных  и итоговых </a:t>
            </a:r>
            <a:r>
              <a:rPr lang="ru-RU" b="1" dirty="0"/>
              <a:t>результатах </a:t>
            </a:r>
            <a:r>
              <a:rPr lang="ru-RU" b="1" dirty="0" smtClean="0"/>
              <a:t>деятельности участников проекта</a:t>
            </a:r>
            <a:r>
              <a:rPr lang="ru-RU" dirty="0" smtClean="0"/>
              <a:t>, </a:t>
            </a:r>
            <a:r>
              <a:rPr lang="ru-RU" dirty="0"/>
              <a:t>транслируемых педагогической общественности.</a:t>
            </a:r>
          </a:p>
          <a:p>
            <a:endParaRPr lang="ru-RU" dirty="0"/>
          </a:p>
        </p:txBody>
      </p:sp>
      <p:pic>
        <p:nvPicPr>
          <p:cNvPr id="3076" name="Picture 4" descr="http://ecom.ngo/old/wp-content/uploads/2017/05/hypnotherapy_client_referral_netwo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1985" y="3429000"/>
            <a:ext cx="1315711" cy="131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edu21.cap.ru/home/4307/2017-2018/banner/increase-productivity-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5433" y="5229200"/>
            <a:ext cx="147904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previews.123rf.com/images/coramax/coramax1208/coramax120801885/14868817-3d-people-man-person-with-a-folder-and-a-magnifying-glass--Stock-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441985" y="1916832"/>
            <a:ext cx="98817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65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Формы</a:t>
            </a:r>
            <a:r>
              <a:rPr lang="ru-RU" b="1" dirty="0"/>
              <a:t>:</a:t>
            </a:r>
            <a:r>
              <a:rPr lang="ru-RU" dirty="0"/>
              <a:t> </a:t>
            </a:r>
            <a:br>
              <a:rPr lang="ru-RU" dirty="0"/>
            </a:b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67600" cy="3196952"/>
          </a:xfrm>
        </p:spPr>
        <p:txBody>
          <a:bodyPr/>
          <a:lstStyle/>
          <a:p>
            <a:pPr lvl="0"/>
            <a:r>
              <a:rPr lang="ru-RU" dirty="0" smtClean="0"/>
              <a:t>методологические </a:t>
            </a:r>
            <a:r>
              <a:rPr lang="ru-RU" dirty="0"/>
              <a:t>и научно-практические семинары;</a:t>
            </a:r>
          </a:p>
          <a:p>
            <a:pPr lvl="0"/>
            <a:r>
              <a:rPr lang="ru-RU" dirty="0"/>
              <a:t>проектная деятельность и деловые игры;</a:t>
            </a:r>
          </a:p>
          <a:p>
            <a:pPr lvl="0"/>
            <a:r>
              <a:rPr lang="ru-RU" dirty="0"/>
              <a:t>анкетирование; </a:t>
            </a:r>
          </a:p>
          <a:p>
            <a:pPr lvl="0"/>
            <a:r>
              <a:rPr lang="ru-RU" dirty="0"/>
              <a:t>тестирование; </a:t>
            </a:r>
          </a:p>
          <a:p>
            <a:pPr lvl="0"/>
            <a:r>
              <a:rPr lang="ru-RU" dirty="0"/>
              <a:t>консультирование.</a:t>
            </a:r>
          </a:p>
          <a:p>
            <a:endParaRPr lang="ru-RU" dirty="0"/>
          </a:p>
        </p:txBody>
      </p:sp>
      <p:pic>
        <p:nvPicPr>
          <p:cNvPr id="4" name="Picture 12" descr="https://im0-tub-ru.yandex.net/i?id=3df07f61604d304f2830ef7d64a85283&amp;n=13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 bwMode="auto">
          <a:xfrm>
            <a:off x="447841" y="4335130"/>
            <a:ext cx="1675618" cy="168615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Picture 8" descr="http://go-diamond-forever.ru/wp-content/uploads/2014/01/motivation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4725144"/>
            <a:ext cx="1656184" cy="1656184"/>
          </a:xfrm>
          <a:prstGeom prst="round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4" descr="http://alinagulanian.com.ua/media/media/images/group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3789040"/>
            <a:ext cx="1752872" cy="1434169"/>
          </a:xfrm>
          <a:prstGeom prst="round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3059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/>
              <a:t>Изменения в МСО, ожидаемые от реализации проекта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848872" cy="5328592"/>
          </a:xfrm>
        </p:spPr>
        <p:txBody>
          <a:bodyPr>
            <a:normAutofit fontScale="92500" lnSpcReduction="10000"/>
          </a:bodyPr>
          <a:lstStyle/>
          <a:p>
            <a:pPr fontAlgn="base" hangingPunct="0"/>
            <a:r>
              <a:rPr lang="ru-RU" dirty="0" smtClean="0"/>
              <a:t>Результатом </a:t>
            </a:r>
            <a:r>
              <a:rPr lang="ru-RU" dirty="0"/>
              <a:t>деятельности МИП станет модель психолого-педагогического сопровождения детей с ограниченными возможностями здоровья в условиях инклюзии в </a:t>
            </a:r>
            <a:r>
              <a:rPr lang="ru-RU" dirty="0" smtClean="0"/>
              <a:t>образовательной </a:t>
            </a:r>
            <a:r>
              <a:rPr lang="ru-RU" dirty="0"/>
              <a:t>организации. </a:t>
            </a:r>
          </a:p>
          <a:p>
            <a:pPr marL="0" indent="0" fontAlgn="base" hangingPunct="0">
              <a:buNone/>
            </a:pPr>
            <a:endParaRPr lang="ru-RU" b="1" dirty="0" smtClean="0"/>
          </a:p>
          <a:p>
            <a:pPr marL="0" indent="0" fontAlgn="base" hangingPunct="0">
              <a:buNone/>
            </a:pPr>
            <a:r>
              <a:rPr lang="ru-RU" b="1" dirty="0" smtClean="0"/>
              <a:t>Механизмы </a:t>
            </a:r>
            <a:r>
              <a:rPr lang="ru-RU" b="1" dirty="0"/>
              <a:t>трансляции  опыта:</a:t>
            </a:r>
            <a:endParaRPr lang="ru-RU" dirty="0"/>
          </a:p>
          <a:p>
            <a:pPr lvl="0" fontAlgn="base" hangingPunct="0">
              <a:spcAft>
                <a:spcPts val="600"/>
              </a:spcAft>
            </a:pPr>
            <a:r>
              <a:rPr lang="ru-RU" dirty="0"/>
              <a:t>выступления на совещаниях руководителей  ОО, </a:t>
            </a:r>
            <a:r>
              <a:rPr lang="ru-RU" dirty="0" smtClean="0"/>
              <a:t>Совете </a:t>
            </a:r>
            <a:r>
              <a:rPr lang="ru-RU" dirty="0"/>
              <a:t>руководителей, конференциях;</a:t>
            </a:r>
          </a:p>
          <a:p>
            <a:pPr lvl="0" fontAlgn="base" hangingPunct="0">
              <a:spcAft>
                <a:spcPts val="600"/>
              </a:spcAft>
            </a:pPr>
            <a:r>
              <a:rPr lang="ru-RU" dirty="0"/>
              <a:t>организация семинаров и мастер-классов  на базе </a:t>
            </a:r>
            <a:r>
              <a:rPr lang="ru-RU" dirty="0" smtClean="0"/>
              <a:t>ОО</a:t>
            </a:r>
            <a:r>
              <a:rPr lang="ru-RU" dirty="0"/>
              <a:t>;</a:t>
            </a:r>
          </a:p>
          <a:p>
            <a:pPr lvl="0">
              <a:spcAft>
                <a:spcPts val="600"/>
              </a:spcAft>
            </a:pPr>
            <a:r>
              <a:rPr lang="ru-RU" dirty="0"/>
              <a:t>наработка и систематизация методических материалов по теме «Организация психолого-педагогического сопровождения детей с ограниченными возможностями здоровья в условиях инклюзии в образовательной организации».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46602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372</TotalTime>
  <Words>2414</Words>
  <Application>Microsoft Office PowerPoint</Application>
  <PresentationFormat>Экран (4:3)</PresentationFormat>
  <Paragraphs>330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ЭПИГРАФ</vt:lpstr>
      <vt:lpstr>Проект  муниципальной инновационной площадки  «Организация психолого-педагогического сопровождения детей с ограниченными возможностями здоровья в условиях образовательной инклюзии»</vt:lpstr>
      <vt:lpstr>Приоритетные  направления инновационной деятельности в муниципальной системе образования  г. Ярославля</vt:lpstr>
      <vt:lpstr>актуальность и инновация проекта.</vt:lpstr>
      <vt:lpstr>Слайд 5</vt:lpstr>
      <vt:lpstr>Задачи проекта: </vt:lpstr>
      <vt:lpstr>Срок и механизмы реализации инновационного проекта:       сентябрь 2018 -  май 2021 гг.</vt:lpstr>
      <vt:lpstr>Формы:  </vt:lpstr>
      <vt:lpstr>Изменения в МСО, ожидаемые от реализации проекта.</vt:lpstr>
      <vt:lpstr>Программа реализации проекта: </vt:lpstr>
      <vt:lpstr>Программа реализации проекта: </vt:lpstr>
      <vt:lpstr>Программа реализации проекта: </vt:lpstr>
      <vt:lpstr>Календарный план </vt:lpstr>
      <vt:lpstr>Календарный план </vt:lpstr>
      <vt:lpstr>Календарный план </vt:lpstr>
      <vt:lpstr>Календарный план </vt:lpstr>
      <vt:lpstr>Календарный план </vt:lpstr>
      <vt:lpstr>Календарный план </vt:lpstr>
      <vt:lpstr>ресурсного обеспечения проекта (кадровое, нормативно-правовое, материально-техническое обеспечение проекта).</vt:lpstr>
      <vt:lpstr>Слайд 20</vt:lpstr>
      <vt:lpstr>Опыт инновационной деятельности</vt:lpstr>
      <vt:lpstr>Опыт инновационной деятельности</vt:lpstr>
      <vt:lpstr>ожидаемые инновационные продукты</vt:lpstr>
      <vt:lpstr>ПРЕДЛОЖЕНИЯ ПО РАСПРОСТРАНЕНИЮ И ВНЕДРЕНИЮ РЕЗУЛЬТАТОВ  ПРОЕКТА В МСО</vt:lpstr>
      <vt:lpstr>СПАСИБО  ЗА  ВНИМАНИЕ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«Инклюзивное образование в ДОУ»</dc:title>
  <dc:creator>Оля</dc:creator>
  <cp:lastModifiedBy>Comp02</cp:lastModifiedBy>
  <cp:revision>64</cp:revision>
  <dcterms:created xsi:type="dcterms:W3CDTF">2018-05-28T20:11:19Z</dcterms:created>
  <dcterms:modified xsi:type="dcterms:W3CDTF">2018-12-11T10:48:07Z</dcterms:modified>
</cp:coreProperties>
</file>