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74" r:id="rId6"/>
    <p:sldId id="275" r:id="rId7"/>
    <p:sldId id="260" r:id="rId8"/>
    <p:sldId id="261" r:id="rId9"/>
    <p:sldId id="262" r:id="rId10"/>
    <p:sldId id="276" r:id="rId11"/>
    <p:sldId id="263" r:id="rId12"/>
    <p:sldId id="264" r:id="rId13"/>
    <p:sldId id="266" r:id="rId14"/>
    <p:sldId id="267" r:id="rId15"/>
    <p:sldId id="265" r:id="rId16"/>
    <p:sldId id="281" r:id="rId17"/>
    <p:sldId id="268" r:id="rId18"/>
    <p:sldId id="269" r:id="rId19"/>
    <p:sldId id="270" r:id="rId20"/>
    <p:sldId id="271" r:id="rId21"/>
    <p:sldId id="272" r:id="rId22"/>
    <p:sldId id="277" r:id="rId23"/>
    <p:sldId id="273" r:id="rId24"/>
    <p:sldId id="278" r:id="rId25"/>
    <p:sldId id="279" r:id="rId26"/>
    <p:sldId id="280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96" d="100"/>
          <a:sy n="96" d="100"/>
        </p:scale>
        <p:origin x="1066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573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49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9949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377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5392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579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005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157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257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63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502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4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890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467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92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280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07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4632" cy="1872207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rgbClr val="00B050"/>
                </a:solidFill>
              </a:rPr>
              <a:t>Экологический</a:t>
            </a:r>
            <a:br>
              <a:rPr lang="ru-RU" sz="4800" dirty="0" smtClean="0">
                <a:solidFill>
                  <a:srgbClr val="00B050"/>
                </a:solidFill>
              </a:rPr>
            </a:br>
            <a:r>
              <a:rPr lang="ru-RU" sz="4800" dirty="0" smtClean="0">
                <a:solidFill>
                  <a:srgbClr val="00B050"/>
                </a:solidFill>
              </a:rPr>
              <a:t> проект</a:t>
            </a:r>
            <a:br>
              <a:rPr lang="ru-RU" sz="4800" dirty="0" smtClean="0">
                <a:solidFill>
                  <a:srgbClr val="00B050"/>
                </a:solidFill>
              </a:rPr>
            </a:br>
            <a:r>
              <a:rPr lang="ru-RU" sz="4800" dirty="0" smtClean="0">
                <a:solidFill>
                  <a:srgbClr val="00B050"/>
                </a:solidFill>
              </a:rPr>
              <a:t> в средней группе №8</a:t>
            </a:r>
            <a:endParaRPr lang="ru-RU" sz="4800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780928"/>
            <a:ext cx="8964488" cy="4077072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rgbClr val="C00000"/>
                </a:solidFill>
              </a:rPr>
              <a:t>Дикие и домашние животные</a:t>
            </a:r>
            <a:endParaRPr lang="ru-RU" sz="66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2" y="4725144"/>
            <a:ext cx="2985998" cy="2132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5758408" cy="1224135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Итоговый этап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412776"/>
            <a:ext cx="6400800" cy="4226024"/>
          </a:xfrm>
        </p:spPr>
        <p:txBody>
          <a:bodyPr/>
          <a:lstStyle/>
          <a:p>
            <a:pPr marL="514350" indent="-514350" algn="l">
              <a:buAutoNum type="arabicPeriod"/>
            </a:pPr>
            <a:endParaRPr lang="ru-RU" dirty="0" smtClean="0">
              <a:solidFill>
                <a:schemeClr val="tx1"/>
              </a:solidFill>
            </a:endParaRPr>
          </a:p>
          <a:p>
            <a:pPr marL="514350" indent="-514350" algn="l">
              <a:buAutoNum type="arabicPeriod"/>
            </a:pPr>
            <a:r>
              <a:rPr lang="ru-RU" sz="2400" dirty="0" smtClean="0">
                <a:solidFill>
                  <a:schemeClr val="tx1"/>
                </a:solidFill>
              </a:rPr>
              <a:t>Показ </a:t>
            </a:r>
            <a:r>
              <a:rPr lang="ru-RU" sz="2400" dirty="0" smtClean="0">
                <a:solidFill>
                  <a:schemeClr val="tx1"/>
                </a:solidFill>
              </a:rPr>
              <a:t>сказки « Аппетитный колобок»</a:t>
            </a:r>
          </a:p>
          <a:p>
            <a:pPr marL="514350" indent="-514350" algn="l">
              <a:buAutoNum type="arabicPeriod"/>
            </a:pPr>
            <a:r>
              <a:rPr lang="ru-RU" sz="2400" dirty="0" smtClean="0">
                <a:solidFill>
                  <a:schemeClr val="tx1"/>
                </a:solidFill>
              </a:rPr>
              <a:t>Изготовление альбома «Домашние и дикие животные»</a:t>
            </a:r>
          </a:p>
          <a:p>
            <a:pPr marL="514350" indent="-514350" algn="l">
              <a:buAutoNum type="arabicPeriod"/>
            </a:pPr>
            <a:endParaRPr lang="ru-RU" dirty="0" smtClean="0"/>
          </a:p>
          <a:p>
            <a:pPr marL="514350" indent="-514350" algn="l">
              <a:buAutoNum type="arabicPeriod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356992"/>
            <a:ext cx="2618420" cy="3198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88640"/>
            <a:ext cx="8136904" cy="6264696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sz="2800" dirty="0" smtClean="0">
                <a:solidFill>
                  <a:srgbClr val="FF0000"/>
                </a:solidFill>
              </a:rPr>
              <a:t>Совместная деятельность с родителями:</a:t>
            </a:r>
          </a:p>
          <a:p>
            <a:pPr marL="514350" indent="-514350" algn="l">
              <a:lnSpc>
                <a:spcPct val="150000"/>
              </a:lnSpc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Помощь родителей в подборке пословиц, поговорок, загадок</a:t>
            </a:r>
          </a:p>
          <a:p>
            <a:pPr marL="514350" indent="-514350" algn="l">
              <a:lnSpc>
                <a:spcPct val="150000"/>
              </a:lnSpc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Заучивание стихотворений с детьми</a:t>
            </a:r>
          </a:p>
          <a:p>
            <a:pPr marL="514350" indent="-514350" algn="l">
              <a:lnSpc>
                <a:spcPct val="150000"/>
              </a:lnSpc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Родительское собрание-викторина «Домашние и дикие животные»</a:t>
            </a:r>
          </a:p>
          <a:p>
            <a:pPr marL="514350" indent="-514350" algn="l">
              <a:lnSpc>
                <a:spcPct val="150000"/>
              </a:lnSpc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Создание альбома «Дикие и домашние животные»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933056"/>
            <a:ext cx="2884032" cy="216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ото для проекта\20180411_1522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442"/>
            <a:ext cx="5120568" cy="3140968"/>
          </a:xfrm>
          <a:prstGeom prst="rect">
            <a:avLst/>
          </a:prstGeom>
          <a:noFill/>
        </p:spPr>
      </p:pic>
      <p:pic>
        <p:nvPicPr>
          <p:cNvPr id="1029" name="Picture 5" descr="F:\фото для проекта\20180411_152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154234"/>
            <a:ext cx="4067944" cy="3717032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568" y="484479"/>
            <a:ext cx="2143125" cy="2143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893" y="1340768"/>
            <a:ext cx="3501105" cy="2232248"/>
          </a:xfrm>
          <a:prstGeom prst="rect">
            <a:avLst/>
          </a:prstGeom>
        </p:spPr>
      </p:pic>
      <p:pic>
        <p:nvPicPr>
          <p:cNvPr id="2" name="Picture 7" descr="F:\фото для проекта\IMG_20180411_1326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16632"/>
            <a:ext cx="5976664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 для проекта\IMG_20180411_1334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5112568" cy="6597352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484784"/>
            <a:ext cx="1809750" cy="2533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фото для проекта\IMG_20180411_132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34" y="260647"/>
            <a:ext cx="6704005" cy="6233967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532" y="267381"/>
            <a:ext cx="2181225" cy="2095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фото для проекта\20180411_1554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38844" y="850404"/>
            <a:ext cx="3284984" cy="1584176"/>
          </a:xfrm>
          <a:prstGeom prst="rect">
            <a:avLst/>
          </a:prstGeom>
          <a:noFill/>
        </p:spPr>
      </p:pic>
      <p:pic>
        <p:nvPicPr>
          <p:cNvPr id="14339" name="Picture 3" descr="F:\фото для проекта\20180411_1554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824697" y="718591"/>
            <a:ext cx="3284982" cy="1847803"/>
          </a:xfrm>
          <a:prstGeom prst="rect">
            <a:avLst/>
          </a:prstGeom>
          <a:noFill/>
        </p:spPr>
      </p:pic>
      <p:pic>
        <p:nvPicPr>
          <p:cNvPr id="14340" name="Picture 4" descr="F:\фото для проекта\20180411_1554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839676" y="820555"/>
            <a:ext cx="3212976" cy="1571865"/>
          </a:xfrm>
          <a:prstGeom prst="rect">
            <a:avLst/>
          </a:prstGeom>
          <a:noFill/>
        </p:spPr>
      </p:pic>
      <p:pic>
        <p:nvPicPr>
          <p:cNvPr id="14341" name="Picture 5" descr="F:\фото для проекта\20180411_1558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2654152"/>
            <a:ext cx="7473507" cy="4203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то для проекта\20180411_155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275856" cy="3140968"/>
          </a:xfrm>
          <a:prstGeom prst="rect">
            <a:avLst/>
          </a:prstGeom>
          <a:noFill/>
        </p:spPr>
      </p:pic>
      <p:pic>
        <p:nvPicPr>
          <p:cNvPr id="3075" name="Picture 3" descr="F:\фото для проекта\20180411_1549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5346" y="0"/>
            <a:ext cx="5888654" cy="3212976"/>
          </a:xfrm>
          <a:prstGeom prst="rect">
            <a:avLst/>
          </a:prstGeom>
          <a:noFill/>
        </p:spPr>
      </p:pic>
      <p:pic>
        <p:nvPicPr>
          <p:cNvPr id="3076" name="Picture 4" descr="F:\фото для проекта\20180411_1549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140968"/>
            <a:ext cx="4067944" cy="3717032"/>
          </a:xfrm>
          <a:prstGeom prst="rect">
            <a:avLst/>
          </a:prstGeom>
          <a:noFill/>
        </p:spPr>
      </p:pic>
      <p:pic>
        <p:nvPicPr>
          <p:cNvPr id="3077" name="Picture 5" descr="F:\фото для проекта\20180411_1549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3212976"/>
            <a:ext cx="5076056" cy="3645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фото для проекта\20180411_155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716015" cy="3789040"/>
          </a:xfrm>
          <a:prstGeom prst="rect">
            <a:avLst/>
          </a:prstGeom>
          <a:noFill/>
        </p:spPr>
      </p:pic>
      <p:pic>
        <p:nvPicPr>
          <p:cNvPr id="4100" name="Picture 4" descr="F:\фото для проекта\20180411_155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0"/>
            <a:ext cx="4427984" cy="3789040"/>
          </a:xfrm>
          <a:prstGeom prst="rect">
            <a:avLst/>
          </a:prstGeom>
          <a:noFill/>
        </p:spPr>
      </p:pic>
      <p:pic>
        <p:nvPicPr>
          <p:cNvPr id="4101" name="Picture 5" descr="F:\фото для проекта\20180411_1559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9040"/>
            <a:ext cx="5071884" cy="3068960"/>
          </a:xfrm>
          <a:prstGeom prst="rect">
            <a:avLst/>
          </a:prstGeom>
          <a:noFill/>
        </p:spPr>
      </p:pic>
      <p:pic>
        <p:nvPicPr>
          <p:cNvPr id="4102" name="Picture 6" descr="F:\фото для проекта\20180411_1559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717032"/>
            <a:ext cx="4067944" cy="3271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фото для проекта\20180411_1604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355975" cy="3212976"/>
          </a:xfrm>
          <a:prstGeom prst="rect">
            <a:avLst/>
          </a:prstGeom>
          <a:noFill/>
        </p:spPr>
      </p:pic>
      <p:pic>
        <p:nvPicPr>
          <p:cNvPr id="5123" name="Picture 3" descr="F:\фото для проекта\20180411_1604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0"/>
            <a:ext cx="4788024" cy="3140968"/>
          </a:xfrm>
          <a:prstGeom prst="rect">
            <a:avLst/>
          </a:prstGeom>
          <a:noFill/>
        </p:spPr>
      </p:pic>
      <p:pic>
        <p:nvPicPr>
          <p:cNvPr id="5124" name="Picture 4" descr="F:\фото для проекта\20180411_1552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140968"/>
            <a:ext cx="6384709" cy="3717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88640"/>
            <a:ext cx="8820472" cy="655272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Продолжительность проекта</a:t>
            </a:r>
            <a:r>
              <a:rPr lang="ru-RU" sz="2800" dirty="0" smtClean="0"/>
              <a:t>: ноябрь 2017- май 2018.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Вид проекта</a:t>
            </a:r>
            <a:r>
              <a:rPr lang="ru-RU" sz="2800" dirty="0" smtClean="0"/>
              <a:t>: познавательно-исследовательский, творческий.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Участники проекта</a:t>
            </a:r>
            <a:r>
              <a:rPr lang="ru-RU" sz="2800" dirty="0" smtClean="0"/>
              <a:t>: дети средней группы, воспитатели, родители.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Проблема</a:t>
            </a:r>
            <a:r>
              <a:rPr lang="ru-RU" sz="2800" dirty="0" smtClean="0"/>
              <a:t>: незнание диких и домашних животных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Игровая мотивация</a:t>
            </a:r>
            <a:r>
              <a:rPr lang="ru-RU" sz="2800" dirty="0" smtClean="0"/>
              <a:t>: помочь Незнайке узнать о домашних и диких животных.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Предполагаемый результат</a:t>
            </a:r>
            <a:r>
              <a:rPr lang="ru-RU" sz="2800" dirty="0" smtClean="0"/>
              <a:t>: дети познакомятся с домашними и дикими животными, будут знать их особенности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фото для проекта\20180411_1607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0"/>
            <a:ext cx="5076056" cy="6858000"/>
          </a:xfrm>
          <a:prstGeom prst="rect">
            <a:avLst/>
          </a:prstGeom>
          <a:noFill/>
        </p:spPr>
      </p:pic>
      <p:pic>
        <p:nvPicPr>
          <p:cNvPr id="6147" name="Picture 3" descr="F:\фото для проекта\20180411_1552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4386776" cy="4797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фото для проекта\20180411_1608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369243" y="2171690"/>
            <a:ext cx="4218683" cy="2373009"/>
          </a:xfrm>
          <a:prstGeom prst="rect">
            <a:avLst/>
          </a:prstGeom>
          <a:noFill/>
        </p:spPr>
      </p:pic>
      <p:pic>
        <p:nvPicPr>
          <p:cNvPr id="7171" name="Picture 3" descr="F:\фото для проекта\20180411_1607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60031" cy="4032448"/>
          </a:xfrm>
          <a:prstGeom prst="rect">
            <a:avLst/>
          </a:prstGeom>
          <a:noFill/>
        </p:spPr>
      </p:pic>
      <p:pic>
        <p:nvPicPr>
          <p:cNvPr id="7172" name="Picture 4" descr="F:\фото для проекта\20180411_1553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4077072"/>
            <a:ext cx="4943872" cy="2780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6347714" cy="100811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Дидактическая игра.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Узнай по описанию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42" name="Picture 2" descr="F:\фото для проекта\П\20180326_0905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752592" y="2488895"/>
            <a:ext cx="5248583" cy="2952328"/>
          </a:xfrm>
          <a:prstGeom prst="rect">
            <a:avLst/>
          </a:prstGeom>
          <a:noFill/>
        </p:spPr>
      </p:pic>
      <p:pic>
        <p:nvPicPr>
          <p:cNvPr id="10243" name="Picture 3" descr="F:\фото для проекта\П\20180326_090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221850" y="2488895"/>
            <a:ext cx="5076564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фото для проекта\П\20180326_0904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012487" y="1921207"/>
            <a:ext cx="4628514" cy="2603539"/>
          </a:xfrm>
          <a:prstGeom prst="rect">
            <a:avLst/>
          </a:prstGeom>
          <a:noFill/>
        </p:spPr>
      </p:pic>
      <p:pic>
        <p:nvPicPr>
          <p:cNvPr id="8195" name="Picture 3" descr="F:\фото для проекта\П\20180326_0903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937397" y="1743123"/>
            <a:ext cx="4653137" cy="2984331"/>
          </a:xfrm>
          <a:prstGeom prst="rect">
            <a:avLst/>
          </a:prstGeom>
          <a:noFill/>
        </p:spPr>
      </p:pic>
      <p:pic>
        <p:nvPicPr>
          <p:cNvPr id="8196" name="Picture 4" descr="F:\фото для проекта\П\20180326_0907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981736" y="1723120"/>
            <a:ext cx="4725143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Подвижные игры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Театрализованные игры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266" name="Picture 2" descr="F:\фото для проекта\20180411_1545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348880"/>
            <a:ext cx="4540229" cy="3816424"/>
          </a:xfrm>
          <a:prstGeom prst="rect">
            <a:avLst/>
          </a:prstGeom>
          <a:noFill/>
        </p:spPr>
      </p:pic>
      <p:pic>
        <p:nvPicPr>
          <p:cNvPr id="11267" name="Picture 3" descr="F:\фото для проекта\20180411_1546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348880"/>
            <a:ext cx="3672408" cy="3744416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16632"/>
            <a:ext cx="2181225" cy="2095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фото для проекта\20180411_154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43191" y="341142"/>
            <a:ext cx="3140970" cy="2458686"/>
          </a:xfrm>
          <a:prstGeom prst="rect">
            <a:avLst/>
          </a:prstGeom>
          <a:noFill/>
        </p:spPr>
      </p:pic>
      <p:pic>
        <p:nvPicPr>
          <p:cNvPr id="12291" name="Picture 3" descr="F:\фото для проекта\20180411_1546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929711" y="578392"/>
            <a:ext cx="3228353" cy="2071568"/>
          </a:xfrm>
          <a:prstGeom prst="rect">
            <a:avLst/>
          </a:prstGeom>
          <a:noFill/>
        </p:spPr>
      </p:pic>
      <p:pic>
        <p:nvPicPr>
          <p:cNvPr id="12292" name="Picture 4" descr="F:\фото для проекта\20180411_1548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9290" y="2780928"/>
            <a:ext cx="7373619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фото для проекта\IMG_20170515_0944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04664"/>
            <a:ext cx="3294366" cy="5256584"/>
          </a:xfrm>
          <a:prstGeom prst="rect">
            <a:avLst/>
          </a:prstGeom>
          <a:noFill/>
        </p:spPr>
      </p:pic>
      <p:pic>
        <p:nvPicPr>
          <p:cNvPr id="13315" name="Picture 3" descr="F:\фото для проекта\IMG_20170515_0947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84502"/>
            <a:ext cx="3996444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6347714" cy="19304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Родительское собрание-викторина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«Дикие и домашние животные»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5362" name="Picture 2" descr="F:\фото для проекта\СОБРАНИЕ\20180207_1748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8497621" cy="4779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фото для проекта\СОБРАНИЕ\20180207_175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3985840" cy="3284984"/>
          </a:xfrm>
          <a:prstGeom prst="rect">
            <a:avLst/>
          </a:prstGeom>
          <a:noFill/>
        </p:spPr>
      </p:pic>
      <p:pic>
        <p:nvPicPr>
          <p:cNvPr id="16387" name="Picture 3" descr="F:\фото для проекта\СОБРАНИЕ\20180207_1757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9" y="0"/>
            <a:ext cx="5220072" cy="3356992"/>
          </a:xfrm>
          <a:prstGeom prst="rect">
            <a:avLst/>
          </a:prstGeom>
          <a:noFill/>
        </p:spPr>
      </p:pic>
      <p:pic>
        <p:nvPicPr>
          <p:cNvPr id="16388" name="Picture 4" descr="F:\фото для проекта\СОБРАНИЕ\20180207_1757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770681" y="3891582"/>
            <a:ext cx="3737099" cy="2195737"/>
          </a:xfrm>
          <a:prstGeom prst="rect">
            <a:avLst/>
          </a:prstGeom>
          <a:noFill/>
        </p:spPr>
      </p:pic>
      <p:pic>
        <p:nvPicPr>
          <p:cNvPr id="16389" name="Picture 5" descr="F:\фото для проекта\СОБРАНИЕ\20180207_1803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9215" y="3140968"/>
            <a:ext cx="7064785" cy="3973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фото для проекта\СОБРАНИЕ\20180207_1803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32040" cy="2996952"/>
          </a:xfrm>
          <a:prstGeom prst="rect">
            <a:avLst/>
          </a:prstGeom>
          <a:noFill/>
        </p:spPr>
      </p:pic>
      <p:pic>
        <p:nvPicPr>
          <p:cNvPr id="17411" name="Picture 3" descr="F:\фото для проекта\СОБРАНИЕ\20180207_1809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547886" y="1456161"/>
            <a:ext cx="6656739" cy="3744416"/>
          </a:xfrm>
          <a:prstGeom prst="rect">
            <a:avLst/>
          </a:prstGeom>
          <a:noFill/>
        </p:spPr>
      </p:pic>
      <p:pic>
        <p:nvPicPr>
          <p:cNvPr id="17412" name="Picture 4" descr="F:\фото для проекта\СОБРАНИЕ\20180207_1813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96952"/>
            <a:ext cx="4932040" cy="3861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60648"/>
            <a:ext cx="8892480" cy="6336704"/>
          </a:xfrm>
        </p:spPr>
        <p:txBody>
          <a:bodyPr>
            <a:normAutofit/>
          </a:bodyPr>
          <a:lstStyle/>
          <a:p>
            <a:pPr algn="l"/>
            <a:r>
              <a:rPr lang="ru-RU" sz="2200" dirty="0" smtClean="0">
                <a:solidFill>
                  <a:srgbClr val="FF0000"/>
                </a:solidFill>
              </a:rPr>
              <a:t>Цель проекта</a:t>
            </a:r>
            <a:r>
              <a:rPr lang="ru-RU" sz="2200" dirty="0" smtClean="0">
                <a:solidFill>
                  <a:schemeClr val="tx1"/>
                </a:solidFill>
              </a:rPr>
              <a:t>: Развивать у детей творческие познавательные способности в процессе решения поставленных проблем.</a:t>
            </a:r>
          </a:p>
          <a:p>
            <a:pPr algn="l"/>
            <a:r>
              <a:rPr lang="ru-RU" sz="2200" dirty="0" smtClean="0">
                <a:solidFill>
                  <a:srgbClr val="FF0000"/>
                </a:solidFill>
              </a:rPr>
              <a:t>Задачи проекта:</a:t>
            </a:r>
          </a:p>
          <a:p>
            <a:pPr marL="514350" indent="-514350" algn="l">
              <a:buAutoNum type="arabicPeriod"/>
            </a:pPr>
            <a:r>
              <a:rPr lang="ru-RU" sz="2200" dirty="0" smtClean="0">
                <a:solidFill>
                  <a:schemeClr val="tx1"/>
                </a:solidFill>
              </a:rPr>
              <a:t>Развивать поисковую деятельность детей: способность к определению задач на основе поставленной проблемы</a:t>
            </a:r>
            <a:r>
              <a:rPr lang="en-US" sz="2200" dirty="0" smtClean="0">
                <a:solidFill>
                  <a:schemeClr val="tx1"/>
                </a:solidFill>
              </a:rPr>
              <a:t>;</a:t>
            </a:r>
            <a:r>
              <a:rPr lang="ru-RU" sz="2200" dirty="0" smtClean="0">
                <a:solidFill>
                  <a:schemeClr val="tx1"/>
                </a:solidFill>
              </a:rPr>
              <a:t> умение планировать этапы своих действий, аргументировать свой выбор.</a:t>
            </a:r>
          </a:p>
          <a:p>
            <a:pPr marL="514350" indent="-514350" algn="l">
              <a:buAutoNum type="arabicPeriod"/>
            </a:pPr>
            <a:r>
              <a:rPr lang="ru-RU" sz="2200" dirty="0" smtClean="0">
                <a:solidFill>
                  <a:schemeClr val="tx1"/>
                </a:solidFill>
              </a:rPr>
              <a:t>Выявить, обогатить и закрепить знание детей о домашних и диких животных, пользе приносимой людям, местах обитания и профессиях людей, связанных с уходом за домашними животными.</a:t>
            </a:r>
          </a:p>
          <a:p>
            <a:pPr marL="514350" indent="-514350" algn="l">
              <a:buAutoNum type="arabicPeriod"/>
            </a:pPr>
            <a:r>
              <a:rPr lang="ru-RU" sz="2200" dirty="0" smtClean="0">
                <a:solidFill>
                  <a:schemeClr val="tx1"/>
                </a:solidFill>
              </a:rPr>
              <a:t>Развивать наблюдательность, творческое воображение, познавательный интерес к жизни животных, а также память, связную речь, умение анализировать и делать выводы.</a:t>
            </a:r>
          </a:p>
          <a:p>
            <a:pPr marL="514350" indent="-514350" algn="l">
              <a:buAutoNum type="arabicPeriod"/>
            </a:pPr>
            <a:r>
              <a:rPr lang="ru-RU" sz="2200" dirty="0" smtClean="0">
                <a:solidFill>
                  <a:schemeClr val="tx1"/>
                </a:solidFill>
              </a:rPr>
              <a:t>Воспитывать заботливое и внимательное отношение к домашним и диким животным.</a:t>
            </a:r>
          </a:p>
          <a:p>
            <a:pPr marL="514350" indent="-514350" algn="l">
              <a:buAutoNum type="arabicPeriod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6347714" cy="12287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Альбомы 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«</a:t>
            </a:r>
            <a:r>
              <a:rPr lang="ru-RU" dirty="0" smtClean="0">
                <a:solidFill>
                  <a:srgbClr val="FF0000"/>
                </a:solidFill>
              </a:rPr>
              <a:t>Дикие и домашние животные»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8434" name="Picture 2" descr="F:\фото для проекта\П\20180326_0913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008620" y="2384884"/>
            <a:ext cx="5112567" cy="2880320"/>
          </a:xfrm>
          <a:prstGeom prst="rect">
            <a:avLst/>
          </a:prstGeom>
          <a:noFill/>
        </p:spPr>
      </p:pic>
      <p:pic>
        <p:nvPicPr>
          <p:cNvPr id="18435" name="Picture 3" descr="F:\фото для проекта\П\20180326_091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051970" y="2492646"/>
            <a:ext cx="4936548" cy="2776809"/>
          </a:xfrm>
          <a:prstGeom prst="rect">
            <a:avLst/>
          </a:prstGeom>
          <a:noFill/>
        </p:spPr>
      </p:pic>
      <p:pic>
        <p:nvPicPr>
          <p:cNvPr id="18436" name="Picture 4" descr="F:\фото для проекта\П\20180326_0911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064055" y="2320877"/>
            <a:ext cx="4992554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2592" y="2344881"/>
            <a:ext cx="5248583" cy="29523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5795" y="2168862"/>
            <a:ext cx="5184577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03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7740352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229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8"/>
            <a:ext cx="4542304" cy="25550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304" y="0"/>
            <a:ext cx="4211960" cy="25649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2474" y="3323728"/>
            <a:ext cx="4296748" cy="2771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561254"/>
            <a:ext cx="5982464" cy="425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99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Сказка</a:t>
            </a:r>
            <a:br>
              <a:rPr lang="ru-RU" dirty="0" smtClean="0"/>
            </a:br>
            <a:r>
              <a:rPr lang="ru-RU" dirty="0" smtClean="0"/>
              <a:t>«Аппетитный колобок»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4584" y="2763705"/>
            <a:ext cx="4896544" cy="3168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547681"/>
            <a:ext cx="4752528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881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06"/>
            <a:ext cx="9148273" cy="68612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99" y="-3206"/>
            <a:ext cx="2788473" cy="267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4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332656"/>
            <a:ext cx="8784976" cy="6264696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План проекта</a:t>
            </a:r>
            <a:r>
              <a:rPr lang="ru-RU" sz="2000" dirty="0" smtClean="0">
                <a:solidFill>
                  <a:schemeClr val="tx1"/>
                </a:solidFill>
              </a:rPr>
              <a:t>:</a:t>
            </a:r>
          </a:p>
          <a:p>
            <a:pPr marL="514350" indent="-514350" algn="l"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На основе изученных проблем детей поставить цель проекта.</a:t>
            </a:r>
          </a:p>
          <a:p>
            <a:pPr marL="514350" indent="-514350" algn="l"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Составление плана-схемы проекта</a:t>
            </a:r>
          </a:p>
          <a:p>
            <a:pPr marL="514350" indent="-514350" algn="l"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Сбор, накопление материала</a:t>
            </a:r>
          </a:p>
          <a:p>
            <a:pPr marL="514350" indent="-514350" algn="l"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Включение в план-схему проекта занятий, игр и других видов детской деятельности</a:t>
            </a:r>
          </a:p>
          <a:p>
            <a:pPr marL="514350" indent="-514350" algn="l"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Домашние задания </a:t>
            </a:r>
          </a:p>
          <a:p>
            <a:pPr marL="514350" indent="-514350" algn="l"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Презентация проекта, открытое </a:t>
            </a:r>
            <a:r>
              <a:rPr lang="ru-RU" dirty="0" smtClean="0">
                <a:solidFill>
                  <a:schemeClr val="tx1"/>
                </a:solidFill>
              </a:rPr>
              <a:t>мероприятие «Аппетитный колобок»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005064"/>
            <a:ext cx="4962525" cy="142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1"/>
            <a:ext cx="8964488" cy="136815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Организационно-подготовительный этап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2132856"/>
            <a:ext cx="6656784" cy="3505944"/>
          </a:xfrm>
        </p:spPr>
        <p:txBody>
          <a:bodyPr>
            <a:normAutofit/>
          </a:bodyPr>
          <a:lstStyle/>
          <a:p>
            <a:pPr marL="514350" indent="-514350" algn="l"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Организация РППС- подготовили дидактические игры на тему «Домашние и дикие животные», разрезные картинки, альбомы с иллюстрациями, художественную литературу на эту тему.</a:t>
            </a:r>
          </a:p>
          <a:p>
            <a:pPr marL="514350" indent="-514350" algn="l"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Беседа с детьми, выявить знания детей о диких и домашних животных. </a:t>
            </a:r>
          </a:p>
          <a:p>
            <a:pPr marL="514350" indent="-514350" algn="l">
              <a:buAutoNum type="arabicPeriod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505" y="3573016"/>
            <a:ext cx="1759696" cy="31283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6408712" cy="2448272"/>
          </a:xfrm>
        </p:spPr>
        <p:txBody>
          <a:bodyPr>
            <a:normAutofit/>
          </a:bodyPr>
          <a:lstStyle/>
          <a:p>
            <a:r>
              <a:rPr lang="ru-RU" sz="6600" dirty="0" smtClean="0">
                <a:solidFill>
                  <a:srgbClr val="FF0000"/>
                </a:solidFill>
              </a:rPr>
              <a:t>Основной этап</a:t>
            </a:r>
            <a:endParaRPr lang="ru-RU" sz="66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789040"/>
            <a:ext cx="2592288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720079"/>
          </a:xfrm>
        </p:spPr>
        <p:txBody>
          <a:bodyPr>
            <a:noAutofit/>
          </a:bodyPr>
          <a:lstStyle/>
          <a:p>
            <a:r>
              <a:rPr lang="ru-RU" sz="2400" dirty="0" smtClean="0"/>
              <a:t>Планирование работы над проектом по разным видам деятельности.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8892480" cy="594928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040365"/>
              </p:ext>
            </p:extLst>
          </p:nvPr>
        </p:nvGraphicFramePr>
        <p:xfrm>
          <a:off x="827584" y="908720"/>
          <a:ext cx="7776864" cy="574662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888432"/>
                <a:gridCol w="3888432"/>
              </a:tblGrid>
              <a:tr h="4063463">
                <a:tc>
                  <a:txBody>
                    <a:bodyPr/>
                    <a:lstStyle/>
                    <a:p>
                      <a:r>
                        <a:rPr lang="ru-RU" dirty="0" smtClean="0"/>
                        <a:t>Художественно-продуктивная деятельность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Рисование:</a:t>
                      </a:r>
                      <a:r>
                        <a:rPr lang="ru-RU" baseline="0" dirty="0" smtClean="0"/>
                        <a:t> «Заяц», «Ёжик»</a:t>
                      </a:r>
                    </a:p>
                    <a:p>
                      <a:r>
                        <a:rPr lang="ru-RU" baseline="0" dirty="0" smtClean="0"/>
                        <a:t>Раскрашивание: «Лесные животные», «Домашние животные»</a:t>
                      </a:r>
                    </a:p>
                    <a:p>
                      <a:r>
                        <a:rPr lang="ru-RU" baseline="0" dirty="0" smtClean="0"/>
                        <a:t>Рисование: «Подарок для Мурки», </a:t>
                      </a:r>
                    </a:p>
                    <a:p>
                      <a:r>
                        <a:rPr lang="ru-RU" baseline="0" dirty="0" smtClean="0"/>
                        <a:t>Аппликация «Хитрая лиса»</a:t>
                      </a:r>
                    </a:p>
                    <a:p>
                      <a:r>
                        <a:rPr lang="ru-RU" baseline="0" dirty="0" smtClean="0"/>
                        <a:t>Рисование пластилином, выкладывание пшеном «Заяц»</a:t>
                      </a:r>
                    </a:p>
                    <a:p>
                      <a:r>
                        <a:rPr lang="ru-RU" baseline="0" dirty="0" smtClean="0"/>
                        <a:t>Выкладывание гречкой и манной крупой: «Ёжик»</a:t>
                      </a:r>
                    </a:p>
                    <a:p>
                      <a:r>
                        <a:rPr lang="ru-RU" baseline="0" dirty="0" smtClean="0"/>
                        <a:t>Нетрадиционные формы рисования: Акварель + восковые мелки: «Волк и заяц»</a:t>
                      </a:r>
                      <a:endParaRPr lang="ru-RU" dirty="0"/>
                    </a:p>
                  </a:txBody>
                  <a:tcPr/>
                </a:tc>
              </a:tr>
              <a:tr h="768764">
                <a:tc>
                  <a:txBody>
                    <a:bodyPr/>
                    <a:lstStyle/>
                    <a:p>
                      <a:r>
                        <a:rPr lang="ru-RU" dirty="0" smtClean="0"/>
                        <a:t>Музыка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Прослушивани</a:t>
                      </a:r>
                      <a:r>
                        <a:rPr lang="ru-RU" baseline="0" dirty="0" smtClean="0"/>
                        <a:t>е фонограмм «Голоса леса»</a:t>
                      </a:r>
                      <a:endParaRPr lang="ru-RU" dirty="0"/>
                    </a:p>
                  </a:txBody>
                  <a:tcPr/>
                </a:tc>
              </a:tr>
              <a:tr h="856405">
                <a:tc>
                  <a:txBody>
                    <a:bodyPr/>
                    <a:lstStyle/>
                    <a:p>
                      <a:r>
                        <a:rPr lang="ru-RU" dirty="0" smtClean="0"/>
                        <a:t>Ознакомление</a:t>
                      </a:r>
                      <a:r>
                        <a:rPr lang="ru-RU" baseline="0" dirty="0" smtClean="0"/>
                        <a:t> с окружающим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Занятия: Занятие 1 «На бабушкином дворе».</a:t>
                      </a:r>
                      <a:r>
                        <a:rPr lang="ru-RU" baseline="0" dirty="0" smtClean="0"/>
                        <a:t> Занятие 2 «В лесу»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036496" cy="666936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188640"/>
          <a:ext cx="8568952" cy="66751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84476"/>
                <a:gridCol w="4284476"/>
              </a:tblGrid>
              <a:tr h="1123325">
                <a:tc>
                  <a:txBody>
                    <a:bodyPr/>
                    <a:lstStyle/>
                    <a:p>
                      <a:r>
                        <a:rPr lang="ru-RU" dirty="0" smtClean="0"/>
                        <a:t>Ознакомление с художественно литературой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Потешки</a:t>
                      </a:r>
                      <a:r>
                        <a:rPr lang="ru-RU" dirty="0" smtClean="0"/>
                        <a:t>,</a:t>
                      </a:r>
                      <a:r>
                        <a:rPr lang="ru-RU" baseline="0" dirty="0" smtClean="0"/>
                        <a:t> считалки, скороговорки, загадки- «Наш козел…», «Зайчишка-трусишка», «</a:t>
                      </a:r>
                      <a:r>
                        <a:rPr lang="ru-RU" baseline="0" dirty="0" err="1" smtClean="0"/>
                        <a:t>Барашеньки</a:t>
                      </a:r>
                      <a:r>
                        <a:rPr lang="ru-RU" baseline="0" dirty="0" smtClean="0"/>
                        <a:t>», «Сидит, сидит зайчик…», «Кот на печку пошел»</a:t>
                      </a:r>
                    </a:p>
                    <a:p>
                      <a:r>
                        <a:rPr lang="ru-RU" baseline="0" dirty="0" smtClean="0"/>
                        <a:t>Сказки: «Лисичка- сестричка и серый волк», «Лисичка со скалочкой», «Зимовье», «Лиса и козел», «Лиса-лапотница»</a:t>
                      </a:r>
                    </a:p>
                    <a:p>
                      <a:r>
                        <a:rPr lang="ru-RU" baseline="0" dirty="0" smtClean="0"/>
                        <a:t>Поэзия: В. Берестов «Кто чему научится», «Заячий след», «Жеребенок» Саша Черный, «Кошки» Д. Хармс, «Заяц», «Белка», «Ёж» В.Л </a:t>
                      </a:r>
                      <a:r>
                        <a:rPr lang="ru-RU" baseline="0" dirty="0" err="1" smtClean="0"/>
                        <a:t>Гаазов</a:t>
                      </a:r>
                      <a:r>
                        <a:rPr lang="ru-RU" baseline="0" dirty="0" smtClean="0"/>
                        <a:t>.</a:t>
                      </a:r>
                    </a:p>
                    <a:p>
                      <a:r>
                        <a:rPr lang="ru-RU" baseline="0" dirty="0" smtClean="0"/>
                        <a:t>Проза: Л. Толстой «Мальчик стерег овец»,  «Котенок», Л.Н. Толстой «Волк и белка», К. Чуковский «Телефон», «Доктор Айболит», Е. </a:t>
                      </a:r>
                      <a:r>
                        <a:rPr lang="ru-RU" baseline="0" dirty="0" err="1" smtClean="0"/>
                        <a:t>Чарушин</a:t>
                      </a:r>
                      <a:r>
                        <a:rPr lang="ru-RU" baseline="0" dirty="0" smtClean="0"/>
                        <a:t> «Медвежонок», «Про зайчат», Н. Носов «Живая шляпа»</a:t>
                      </a:r>
                    </a:p>
                    <a:p>
                      <a:r>
                        <a:rPr lang="ru-RU" baseline="0" dirty="0" smtClean="0"/>
                        <a:t>Сказки народов мира: Венгерская народная сказка «Два жадных медвежонка», английская народная сказка «Три поросенка»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88640"/>
            <a:ext cx="8712968" cy="6336704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6" y="332657"/>
          <a:ext cx="8136904" cy="7040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68452"/>
                <a:gridCol w="4068452"/>
              </a:tblGrid>
              <a:tr h="1536170">
                <a:tc>
                  <a:txBody>
                    <a:bodyPr/>
                    <a:lstStyle/>
                    <a:p>
                      <a:r>
                        <a:rPr lang="ru-RU" dirty="0" smtClean="0"/>
                        <a:t>Развитие речи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Заучивание стихотворений , пословиц, загадок про диких и домашних животных средней полосы России</a:t>
                      </a:r>
                    </a:p>
                    <a:p>
                      <a:r>
                        <a:rPr lang="ru-RU" dirty="0" smtClean="0"/>
                        <a:t>Беседы о разнообразии животного мира, сравнение диких и домашних животных</a:t>
                      </a:r>
                    </a:p>
                    <a:p>
                      <a:r>
                        <a:rPr lang="ru-RU" dirty="0" smtClean="0"/>
                        <a:t>Составление сказок, описательных рассказов на тему животных</a:t>
                      </a:r>
                    </a:p>
                  </a:txBody>
                  <a:tcPr/>
                </a:tc>
              </a:tr>
              <a:tr h="1536170">
                <a:tc>
                  <a:txBody>
                    <a:bodyPr/>
                    <a:lstStyle/>
                    <a:p>
                      <a:r>
                        <a:rPr lang="ru-RU" dirty="0" smtClean="0"/>
                        <a:t>Игровая деятельность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u="sng" dirty="0" smtClean="0"/>
                        <a:t>Дидактические игры: </a:t>
                      </a:r>
                      <a:r>
                        <a:rPr lang="ru-RU" dirty="0" smtClean="0"/>
                        <a:t>«Сложи картинку», «Так бывает или нет», «Узнай по описанию», «мама и</a:t>
                      </a:r>
                      <a:r>
                        <a:rPr lang="ru-RU" baseline="0" dirty="0" smtClean="0"/>
                        <a:t> ее малыш», «Охотники и пастух», «Человек и животные», «Кто как рычит», «Сравни разных животных», «Кто где живет», «Живая природа», «Ребятам о зверятах зоопарка», Лото «Дикие животные», «Лесная школа»</a:t>
                      </a:r>
                    </a:p>
                    <a:p>
                      <a:r>
                        <a:rPr lang="ru-RU" u="sng" baseline="0" dirty="0" smtClean="0"/>
                        <a:t>Подвижные игры</a:t>
                      </a:r>
                      <a:r>
                        <a:rPr lang="ru-RU" baseline="0" dirty="0" smtClean="0"/>
                        <a:t>: «У медведя во бору», «Волки во рву», «Волк овцы»…</a:t>
                      </a:r>
                    </a:p>
                    <a:p>
                      <a:r>
                        <a:rPr lang="ru-RU" u="sng" baseline="0" dirty="0" smtClean="0"/>
                        <a:t>Театрализованная игра «Колобок</a:t>
                      </a:r>
                      <a:r>
                        <a:rPr lang="ru-RU" baseline="0" dirty="0" smtClean="0"/>
                        <a:t>»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245</TotalTime>
  <Words>707</Words>
  <Application>Microsoft Office PowerPoint</Application>
  <PresentationFormat>Экран (4:3)</PresentationFormat>
  <Paragraphs>66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Arial</vt:lpstr>
      <vt:lpstr>Trebuchet MS</vt:lpstr>
      <vt:lpstr>Wingdings 3</vt:lpstr>
      <vt:lpstr>Грань</vt:lpstr>
      <vt:lpstr>Экологический  проект  в средней группе №8</vt:lpstr>
      <vt:lpstr>Презентация PowerPoint</vt:lpstr>
      <vt:lpstr>Презентация PowerPoint</vt:lpstr>
      <vt:lpstr>Презентация PowerPoint</vt:lpstr>
      <vt:lpstr>Организационно-подготовительный этап</vt:lpstr>
      <vt:lpstr>Основной этап</vt:lpstr>
      <vt:lpstr>Планирование работы над проектом по разным видам деятельности.</vt:lpstr>
      <vt:lpstr>Презентация PowerPoint</vt:lpstr>
      <vt:lpstr>Презентация PowerPoint</vt:lpstr>
      <vt:lpstr>Итоговый этап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Дидактическая игра.  Узнай по описанию</vt:lpstr>
      <vt:lpstr>Презентация PowerPoint</vt:lpstr>
      <vt:lpstr>Подвижные игры Театрализованные игры</vt:lpstr>
      <vt:lpstr>Презентация PowerPoint</vt:lpstr>
      <vt:lpstr>Презентация PowerPoint</vt:lpstr>
      <vt:lpstr>Родительское собрание-викторина «Дикие и домашние животные»</vt:lpstr>
      <vt:lpstr>Презентация PowerPoint</vt:lpstr>
      <vt:lpstr>Презентация PowerPoint</vt:lpstr>
      <vt:lpstr>Альбомы  «Дикие и домашние животные»</vt:lpstr>
      <vt:lpstr>Презентация PowerPoint</vt:lpstr>
      <vt:lpstr>Презентация PowerPoint</vt:lpstr>
      <vt:lpstr>Презентация PowerPoint</vt:lpstr>
      <vt:lpstr>Сказка «Аппетитный колобок»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  проект  в средней группе №8</dc:title>
  <dc:creator>User</dc:creator>
  <cp:lastModifiedBy>Пользователь Windows</cp:lastModifiedBy>
  <cp:revision>27</cp:revision>
  <dcterms:created xsi:type="dcterms:W3CDTF">2018-04-09T15:52:35Z</dcterms:created>
  <dcterms:modified xsi:type="dcterms:W3CDTF">2018-04-12T07:28:15Z</dcterms:modified>
</cp:coreProperties>
</file>