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10" r:id="rId3"/>
    <p:sldId id="308" r:id="rId4"/>
    <p:sldId id="309" r:id="rId5"/>
    <p:sldId id="311" r:id="rId6"/>
    <p:sldId id="256" r:id="rId7"/>
    <p:sldId id="257" r:id="rId8"/>
    <p:sldId id="258" r:id="rId9"/>
    <p:sldId id="259" r:id="rId10"/>
    <p:sldId id="260" r:id="rId11"/>
    <p:sldId id="28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0" r:id="rId21"/>
    <p:sldId id="282" r:id="rId22"/>
    <p:sldId id="283" r:id="rId23"/>
    <p:sldId id="284" r:id="rId24"/>
    <p:sldId id="262" r:id="rId25"/>
    <p:sldId id="263" r:id="rId26"/>
    <p:sldId id="264" r:id="rId27"/>
    <p:sldId id="267" r:id="rId28"/>
    <p:sldId id="268" r:id="rId29"/>
    <p:sldId id="269" r:id="rId30"/>
    <p:sldId id="270" r:id="rId31"/>
    <p:sldId id="285" r:id="rId32"/>
    <p:sldId id="287" r:id="rId33"/>
    <p:sldId id="288" r:id="rId34"/>
    <p:sldId id="293" r:id="rId35"/>
    <p:sldId id="292" r:id="rId36"/>
    <p:sldId id="294" r:id="rId37"/>
    <p:sldId id="289" r:id="rId38"/>
    <p:sldId id="295" r:id="rId39"/>
    <p:sldId id="296" r:id="rId40"/>
    <p:sldId id="297" r:id="rId41"/>
    <p:sldId id="290" r:id="rId42"/>
    <p:sldId id="291" r:id="rId43"/>
    <p:sldId id="298" r:id="rId44"/>
    <p:sldId id="303" r:id="rId45"/>
    <p:sldId id="304" r:id="rId46"/>
    <p:sldId id="305" r:id="rId47"/>
    <p:sldId id="31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-387424"/>
            <a:ext cx="8153400" cy="1606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Родительское собрание на тему: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«Особенности развития речи            детей 3-4 лет»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4732581-Mom-Dad-and-the-kids-are-holding-hands-on-the-background-solar--Stock-Photo -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79600" y="1988840"/>
            <a:ext cx="561975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Что может служить нарушению       звукопроизношения?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Массивный язык, тонус языка (снижен, повышен), патология прикуса, короткая подъязычная связка, нарушение дыхания, боковое звучание, межзубное, горловое … в три года это считается патологией.                                                                                        Отсутствие звука легче исправить, чем его замену.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4245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Необходимо </a:t>
            </a:r>
            <a:r>
              <a:rPr lang="ru-RU" sz="2800" u="sng" dirty="0" smtClean="0">
                <a:solidFill>
                  <a:schemeClr val="tx1"/>
                </a:solidFill>
              </a:rPr>
              <a:t>научить</a:t>
            </a:r>
            <a:r>
              <a:rPr lang="ru-RU" sz="2800" dirty="0" smtClean="0">
                <a:solidFill>
                  <a:schemeClr val="tx1"/>
                </a:solidFill>
              </a:rPr>
              <a:t> ребёнка  </a:t>
            </a:r>
            <a:r>
              <a:rPr lang="ru-RU" sz="2800" u="sng" dirty="0" smtClean="0">
                <a:solidFill>
                  <a:schemeClr val="tx1"/>
                </a:solidFill>
              </a:rPr>
              <a:t>основным                  движениям языка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212976"/>
            <a:ext cx="8153400" cy="28830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02\Downloads\презентация ,,артикуляционная гимнастика дома,,_files\-6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omp02\Downloads\презентация ,,артикуляционная гимнастика дома,,_files\-7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omp02\Downloads\презентация ,,артикуляционная гимнастика дома,,_files\-8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Comp02\Downloads\презентация ,,артикуляционная гимнастика дома,,_files\-9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Comp02\Downloads\презентация ,,артикуляционная гимнастика дома,,_files\-10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Comp02\Downloads\презентация ,,артикуляционная гимнастика дома,,_files\-11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Comp02\Downloads\презентация ,,артикуляционная гимнастика дома,,_files\-12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Comp02\Downloads\презентация ,,артикуляционная гимнастика дома,,_files\-14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собрания: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3200" dirty="0" smtClean="0"/>
              <a:t>Вступительная часть, актуальность темы, цели- </a:t>
            </a:r>
            <a:r>
              <a:rPr lang="ru-RU" sz="3200" dirty="0" err="1" smtClean="0"/>
              <a:t>Рамазанова</a:t>
            </a:r>
            <a:r>
              <a:rPr lang="ru-RU" sz="3200" dirty="0" smtClean="0"/>
              <a:t> Т.В</a:t>
            </a:r>
          </a:p>
          <a:p>
            <a:pPr>
              <a:defRPr/>
            </a:pPr>
            <a:r>
              <a:rPr lang="ru-RU" sz="3200" dirty="0" smtClean="0"/>
              <a:t>Выступление учителя логопеда- Кондратьевой Т. А</a:t>
            </a:r>
          </a:p>
          <a:p>
            <a:pPr>
              <a:defRPr/>
            </a:pPr>
            <a:r>
              <a:rPr lang="ru-RU" sz="3200" dirty="0" smtClean="0"/>
              <a:t>Советы родителей по развитию речи детей в домашних условиях - Морозова И. Г</a:t>
            </a:r>
          </a:p>
          <a:p>
            <a:pPr>
              <a:defRPr/>
            </a:pPr>
            <a:r>
              <a:rPr lang="ru-RU" sz="3200" dirty="0" smtClean="0"/>
              <a:t>Рефлексия- </a:t>
            </a:r>
            <a:r>
              <a:rPr lang="ru-RU" sz="3200" dirty="0" err="1" smtClean="0"/>
              <a:t>Рамазанова</a:t>
            </a:r>
            <a:r>
              <a:rPr lang="ru-RU" sz="3200" dirty="0" smtClean="0"/>
              <a:t> Т. В</a:t>
            </a:r>
          </a:p>
          <a:p>
            <a:pPr>
              <a:defRPr/>
            </a:pPr>
            <a:r>
              <a:rPr lang="ru-RU" sz="3200" dirty="0" smtClean="0"/>
              <a:t>Домашнее задание для родителей: составление альбома «Сказки»- Морозова. И.Г</a:t>
            </a:r>
          </a:p>
          <a:p>
            <a:pPr>
              <a:defRPr/>
            </a:pPr>
            <a:r>
              <a:rPr lang="ru-RU" sz="3200" dirty="0" smtClean="0"/>
              <a:t>Организационные вопросы- </a:t>
            </a:r>
            <a:r>
              <a:rPr lang="ru-RU" sz="3200" dirty="0" err="1" smtClean="0"/>
              <a:t>Рамазанова</a:t>
            </a:r>
            <a:r>
              <a:rPr lang="ru-RU" sz="3200" dirty="0" smtClean="0"/>
              <a:t> Т. 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Comp02\Downloads\презентация ,,артикуляционная гимнастика дома,,_files\-13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Comp02\Downloads\презентация ,,артикуляционная гимнастика дома,,_files\-15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Comp02\Downloads\презентация ,,артикуляционная гимнастика дома,,_files\-16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Comp02\Downloads\презентация ,,артикуляционная гимнастика дома,,_files\-17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Фонематический слух.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Необходимо развивать слуховое внимание. Учим слушать различные звуки.</a:t>
            </a:r>
          </a:p>
          <a:p>
            <a:r>
              <a:rPr lang="ru-RU" dirty="0" smtClean="0"/>
              <a:t>Уметь определить звук.</a:t>
            </a:r>
          </a:p>
          <a:p>
            <a:r>
              <a:rPr lang="ru-RU" dirty="0" smtClean="0"/>
              <a:t>Работаем над определением правильного произношения слов.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Грамматический строй речи.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Учить детей согласовывать прилагательные с существительными в роде, числе, падеже; употреблять существительные с предлогами (в, на, под, за, около). </a:t>
            </a:r>
          </a:p>
          <a:p>
            <a:r>
              <a:rPr lang="ru-RU" dirty="0" smtClean="0"/>
              <a:t>Помогать употреблять в речи имена </a:t>
            </a:r>
            <a:r>
              <a:rPr lang="ru-RU" dirty="0" err="1" smtClean="0"/>
              <a:t>сушествительные</a:t>
            </a:r>
            <a:r>
              <a:rPr lang="ru-RU" dirty="0" smtClean="0"/>
              <a:t> в форме единственного и множественного числа, обозначающие животных и их детёнышей (утка – утёнок – утята); форму множественного числа существительных в родительном падеже (ленточек, матрёшек, книг, груш, слив). </a:t>
            </a:r>
          </a:p>
          <a:p>
            <a:r>
              <a:rPr lang="ru-RU" dirty="0" smtClean="0"/>
              <a:t>Относиться к словотворчеству детей, как этапу активного овладения грамматикой, подсказывать им правильную форму слова.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Связная речь.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Вовлекать детей в разговор во время рассматривания предметов, картин, иллюстраций; наблюдений за живыми объектами, строительством; после просмотра спектаклей, мультфильмов.</a:t>
            </a:r>
          </a:p>
          <a:p>
            <a:pPr lvl="0"/>
            <a:r>
              <a:rPr lang="ru-RU" dirty="0" smtClean="0"/>
              <a:t>Обучать умению вести диалог со взрослым: слушать и понимать заданный вопрос, понятно отвечать на него, говорить в нормальном темпе, не перебивая говорящего взрослого.                      </a:t>
            </a:r>
          </a:p>
          <a:p>
            <a:pPr lvl="0"/>
            <a:r>
              <a:rPr lang="ru-RU" dirty="0" smtClean="0"/>
              <a:t>Формировать потребность делиться своими впечатлениями со знакомыми взрослыми (что и где видел; что за аппликация на костюме; кто купил книжку, обновку…)</a:t>
            </a:r>
          </a:p>
          <a:p>
            <a:pPr lvl="0"/>
            <a:r>
              <a:rPr lang="ru-RU" dirty="0" smtClean="0"/>
              <a:t>Напоминать детям о необходимости говорить "спасибо», «здравствуйте», «до свидания», «спокойной ночи» и т. п.</a:t>
            </a:r>
          </a:p>
          <a:p>
            <a:pPr lvl="0"/>
            <a:r>
              <a:rPr lang="ru-RU" dirty="0" smtClean="0"/>
              <a:t>Помогать доброжелательно общаться друг с другом. </a:t>
            </a:r>
          </a:p>
          <a:p>
            <a:pPr lvl="0"/>
            <a:r>
              <a:rPr lang="ru-RU" dirty="0" smtClean="0"/>
              <a:t>Побуждать участвовать в драматизации хорошо знакомых сказок.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 концу года дети могут: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 своей инициативе и при поддержке взрослого рассказать о том, что видели, куда ходили, что случилось.</a:t>
            </a:r>
          </a:p>
          <a:p>
            <a:pPr lvl="0"/>
            <a:r>
              <a:rPr lang="ru-RU" dirty="0" smtClean="0"/>
              <a:t>С интересом рассматривать сюжетные картинки.</a:t>
            </a:r>
          </a:p>
          <a:p>
            <a:pPr lvl="0"/>
            <a:r>
              <a:rPr lang="ru-RU" dirty="0" smtClean="0"/>
              <a:t>Отвечать на разнообразные вопросы взрослого, касающиеся ближайшего окружения, используя почти все части речи, простые и нераспространённые предложения с однородными членами.</a:t>
            </a:r>
          </a:p>
          <a:p>
            <a:pPr lvl="0"/>
            <a:r>
              <a:rPr lang="ru-RU" dirty="0" smtClean="0"/>
              <a:t>С помощью взрослого, используя фигурки настольного театра, драматизировать отрывки из знакомых сказок.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Дыхание.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u="sng" dirty="0" smtClean="0"/>
              <a:t>Упражнения на дыхание</a:t>
            </a:r>
            <a:r>
              <a:rPr lang="ru-RU" dirty="0" smtClean="0"/>
              <a:t>.                                                        </a:t>
            </a:r>
          </a:p>
          <a:p>
            <a:pPr lvl="0"/>
            <a:r>
              <a:rPr lang="ru-RU" dirty="0" smtClean="0"/>
              <a:t>Дуем на кораблики (таз с водой)</a:t>
            </a:r>
          </a:p>
          <a:p>
            <a:pPr lvl="0"/>
            <a:r>
              <a:rPr lang="ru-RU" dirty="0" smtClean="0"/>
              <a:t>Дудочка</a:t>
            </a:r>
          </a:p>
          <a:p>
            <a:pPr lvl="0"/>
            <a:r>
              <a:rPr lang="ru-RU" dirty="0" smtClean="0"/>
              <a:t>Вертушки</a:t>
            </a:r>
          </a:p>
          <a:p>
            <a:pPr lvl="0"/>
            <a:r>
              <a:rPr lang="ru-RU" dirty="0" smtClean="0"/>
              <a:t>Надуваем шарики</a:t>
            </a:r>
          </a:p>
          <a:p>
            <a:pPr lvl="0"/>
            <a:r>
              <a:rPr lang="ru-RU" dirty="0" smtClean="0"/>
              <a:t>Сдуть снежинку с варежки</a:t>
            </a:r>
          </a:p>
          <a:p>
            <a:pPr lvl="0"/>
            <a:r>
              <a:rPr lang="ru-RU" dirty="0" smtClean="0"/>
              <a:t>Мыльные пузыри и т. 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Общая и мелкая моторика.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Улучшается координация крупной моторики: ребёнок лучше сохраняет равновесие, более аккуратно бросает мяч и может без посторонней помощи прыгать со ступенек. Появляются навыки самообслуживания.</a:t>
            </a:r>
          </a:p>
          <a:p>
            <a:r>
              <a:rPr lang="ru-RU" dirty="0" smtClean="0"/>
              <a:t>Мелкая моторика. Тест: по 1 пальцу в кулак, включая две руки – прогноз на речь положительный.                                                 Развиваем руку – развиваем речь.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собрания: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Раскрытие значения речи во всестороннем развитии личности ребенка; демонстрация родителям актуальности формирования у детей 3-4 лет правильной и красивой речи.</a:t>
            </a:r>
            <a:endParaRPr lang="ru-RU" dirty="0"/>
          </a:p>
        </p:txBody>
      </p:sp>
      <p:pic>
        <p:nvPicPr>
          <p:cNvPr id="4" name="Picture 6" descr="notes_1373278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3789040"/>
            <a:ext cx="3691880" cy="260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60648"/>
            <a:ext cx="8153400" cy="58353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Массаж от подушечек к запястью,</a:t>
            </a:r>
          </a:p>
          <a:p>
            <a:pPr lvl="0"/>
            <a:r>
              <a:rPr lang="ru-RU" dirty="0" smtClean="0"/>
              <a:t>Игры с палочками,</a:t>
            </a:r>
          </a:p>
          <a:p>
            <a:pPr lvl="0"/>
            <a:r>
              <a:rPr lang="ru-RU" dirty="0" smtClean="0"/>
              <a:t>Спички (выложить по образцу),</a:t>
            </a:r>
          </a:p>
          <a:p>
            <a:pPr lvl="0"/>
            <a:r>
              <a:rPr lang="ru-RU" dirty="0" smtClean="0"/>
              <a:t>Смешиваем семечки,</a:t>
            </a:r>
          </a:p>
          <a:p>
            <a:pPr lvl="0"/>
            <a:r>
              <a:rPr lang="ru-RU" dirty="0" err="1" smtClean="0"/>
              <a:t>Термобигуди</a:t>
            </a:r>
            <a:r>
              <a:rPr lang="ru-RU" dirty="0" smtClean="0"/>
              <a:t> (массаж),</a:t>
            </a:r>
          </a:p>
          <a:p>
            <a:pPr lvl="0"/>
            <a:r>
              <a:rPr lang="ru-RU" dirty="0" smtClean="0"/>
              <a:t>Намотать нитку на пальчик из клубка,</a:t>
            </a:r>
          </a:p>
          <a:p>
            <a:pPr lvl="0"/>
            <a:r>
              <a:rPr lang="ru-RU" dirty="0" smtClean="0"/>
              <a:t>Отхлопывать ритм ладонями по столу,</a:t>
            </a:r>
          </a:p>
          <a:p>
            <a:pPr lvl="0"/>
            <a:r>
              <a:rPr lang="ru-RU" dirty="0" smtClean="0"/>
              <a:t>Отстреливаем мелкие предметы,</a:t>
            </a:r>
          </a:p>
          <a:p>
            <a:pPr lvl="0"/>
            <a:r>
              <a:rPr lang="ru-RU" dirty="0" smtClean="0"/>
              <a:t>Перекатываем ребристый карандаш,</a:t>
            </a:r>
          </a:p>
          <a:p>
            <a:pPr lvl="0"/>
            <a:r>
              <a:rPr lang="ru-RU" dirty="0" smtClean="0"/>
              <a:t>Сжимаем – разжимаем резиновую грушу, </a:t>
            </a:r>
          </a:p>
          <a:p>
            <a:pPr lvl="0"/>
            <a:r>
              <a:rPr lang="ru-RU" dirty="0" smtClean="0"/>
              <a:t>Тренировать захват мячей разного размера,</a:t>
            </a:r>
          </a:p>
          <a:p>
            <a:pPr lvl="0"/>
            <a:r>
              <a:rPr lang="ru-RU" dirty="0" smtClean="0"/>
              <a:t>Мелкая мозаика,</a:t>
            </a:r>
          </a:p>
          <a:p>
            <a:pPr lvl="0"/>
            <a:r>
              <a:rPr lang="ru-RU" dirty="0" err="1" smtClean="0"/>
              <a:t>Пазлы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Рисование,</a:t>
            </a:r>
          </a:p>
          <a:p>
            <a:pPr lvl="0"/>
            <a:r>
              <a:rPr lang="ru-RU" dirty="0" smtClean="0"/>
              <a:t>Лепка,</a:t>
            </a:r>
          </a:p>
          <a:p>
            <a:pPr lvl="0"/>
            <a:r>
              <a:rPr lang="ru-RU" dirty="0" smtClean="0"/>
              <a:t>Конструирование.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Comp02\Downloads\презентация ,,артикуляционная гимнастика дома,,_files\-20-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780928"/>
            <a:ext cx="8153400" cy="12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/>
              <a:t>Станция «Творческая»</a:t>
            </a:r>
            <a:endParaRPr lang="ru-RU" sz="6000" b="1" i="1" dirty="0"/>
          </a:p>
        </p:txBody>
      </p:sp>
      <p:pic>
        <p:nvPicPr>
          <p:cNvPr id="4" name="Picture 4" descr="logoped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31492"/>
            <a:ext cx="1692821" cy="274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«Сказочная»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1) Я решил путешествовать по свету и не знал, что путешествие может обернуться неприятностями. Я думал, все кругом такие же добрые как баба и дед. Но оказалось, что в мире живут ещё и злые, жестокие, хитрые. И каждому хочется меня съесть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а презентацию\kolo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411577" cy="386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«Сказочная»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2) Я всю жизнь боялась кошек. А эта пришла и мурлычет, скребётся: мол, помоги мне! Чем же я, маленькая, серенькая, могу помочь кошке? Только чувствую – не обманывает она меня. Выбежала в огород, вижу – и правда моя помощь нужна!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800304" cy="510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«Сказочная»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3) Так и знал, что бедой кончится. Уж больно ветхий я и старый. Сколько лет в поле стою! Мечтал, я конечно, что кто-нибудь во мне поселился да пожил. Но не также много народу! Они влезали, влезали, влезали внутрь. Я не выдержал и рухнул!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на презентацию\Terem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977014" cy="4590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«Сказочная»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4) Ну и хвост у этой мышки! Ни с ладонью бабы, ни с кулаком деды не сравнить! И надо же было этой мышке выбежать в самый неподходящий момент! Махнула хвостиком – я и разбилось!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Познакомить родителей с содержанием работы по развитию речи детей 3-4 лет.</a:t>
            </a:r>
          </a:p>
          <a:p>
            <a:pPr>
              <a:defRPr/>
            </a:pPr>
            <a:r>
              <a:rPr lang="ru-RU" sz="3200" dirty="0" smtClean="0"/>
              <a:t>Привлечь родителей к обмену опытом речевого развития детей в семье.</a:t>
            </a:r>
          </a:p>
          <a:p>
            <a:endParaRPr lang="ru-RU" dirty="0"/>
          </a:p>
        </p:txBody>
      </p:sp>
      <p:pic>
        <p:nvPicPr>
          <p:cNvPr id="4" name="Picture 4" descr="logoped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05064"/>
            <a:ext cx="1476797" cy="239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3326509" cy="4521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Станция</a:t>
            </a:r>
            <a:r>
              <a:rPr lang="ru-RU" b="1" dirty="0" smtClean="0"/>
              <a:t> «Наши руки не знают скуки»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400" dirty="0" smtClean="0"/>
              <a:t>Массаж. Массируя пальцы активизировать работу внутренних органов.</a:t>
            </a:r>
          </a:p>
          <a:p>
            <a:r>
              <a:rPr lang="ru-RU" sz="5400" dirty="0" smtClean="0"/>
              <a:t>Большой - отвечает за голову;</a:t>
            </a:r>
            <a:br>
              <a:rPr lang="ru-RU" sz="5400" dirty="0" smtClean="0"/>
            </a:br>
            <a:r>
              <a:rPr lang="ru-RU" sz="5400" dirty="0" smtClean="0"/>
              <a:t>Указательный - желудок;</a:t>
            </a:r>
            <a:br>
              <a:rPr lang="ru-RU" sz="5400" dirty="0" smtClean="0"/>
            </a:br>
            <a:r>
              <a:rPr lang="ru-RU" sz="5400" dirty="0" smtClean="0"/>
              <a:t>Средний - печень;</a:t>
            </a:r>
            <a:br>
              <a:rPr lang="ru-RU" sz="5400" dirty="0" smtClean="0"/>
            </a:br>
            <a:r>
              <a:rPr lang="ru-RU" sz="5400" dirty="0" smtClean="0"/>
              <a:t>Безымянный – почки;</a:t>
            </a:r>
            <a:br>
              <a:rPr lang="ru-RU" sz="5400" dirty="0" smtClean="0"/>
            </a:br>
            <a:r>
              <a:rPr lang="ru-RU" sz="5400" dirty="0" smtClean="0"/>
              <a:t>Мизинец – сердце.</a:t>
            </a:r>
          </a:p>
          <a:p>
            <a:r>
              <a:rPr lang="ru-RU" sz="5400" dirty="0" smtClean="0"/>
              <a:t>1) Растираем подушечку пальца, затем медленно опускаемся к запястью.</a:t>
            </a:r>
            <a:br>
              <a:rPr lang="ru-RU" sz="5400" dirty="0" smtClean="0"/>
            </a:br>
            <a:r>
              <a:rPr lang="ru-RU" sz="5400" dirty="0" smtClean="0"/>
              <a:t>2) Потереть ладони, похлопать.</a:t>
            </a:r>
          </a:p>
          <a:p>
            <a:pPr algn="ctr">
              <a:buNone/>
            </a:pP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«Игровая»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Речевая игра «Вьюга»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96041"/>
            <a:ext cx="6416898" cy="451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«Игровая»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500" b="1" i="1" dirty="0" err="1" smtClean="0"/>
              <a:t>Чистоговорки</a:t>
            </a:r>
            <a:r>
              <a:rPr lang="ru-RU" sz="3500" dirty="0" smtClean="0"/>
              <a:t>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Уп</a:t>
            </a:r>
            <a:r>
              <a:rPr lang="ru-RU" dirty="0" smtClean="0"/>
              <a:t>, </a:t>
            </a:r>
            <a:r>
              <a:rPr lang="ru-RU" dirty="0" err="1" smtClean="0"/>
              <a:t>уп</a:t>
            </a:r>
            <a:r>
              <a:rPr lang="ru-RU" dirty="0" smtClean="0"/>
              <a:t>, </a:t>
            </a:r>
            <a:r>
              <a:rPr lang="ru-RU" dirty="0" err="1" smtClean="0"/>
              <a:t>уп</a:t>
            </a:r>
            <a:r>
              <a:rPr lang="ru-RU" dirty="0" smtClean="0"/>
              <a:t> – мама варит суп. (</a:t>
            </a:r>
            <a:r>
              <a:rPr lang="ru-RU" dirty="0" err="1" smtClean="0"/>
              <a:t>зв</a:t>
            </a:r>
            <a:r>
              <a:rPr lang="ru-RU" dirty="0" smtClean="0"/>
              <a:t>. П.)</a:t>
            </a:r>
            <a:br>
              <a:rPr lang="ru-RU" dirty="0" smtClean="0"/>
            </a:br>
            <a:r>
              <a:rPr lang="ru-RU" dirty="0" smtClean="0"/>
              <a:t>БЫ, бы, бы – идёт дым из трубы. (</a:t>
            </a:r>
            <a:r>
              <a:rPr lang="ru-RU" dirty="0" err="1" smtClean="0"/>
              <a:t>зв</a:t>
            </a:r>
            <a:r>
              <a:rPr lang="ru-RU" dirty="0" smtClean="0"/>
              <a:t>. Б)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«Бублик, баранку, батон и буханку</a:t>
            </a:r>
            <a:br>
              <a:rPr lang="ru-RU" dirty="0" smtClean="0"/>
            </a:br>
            <a:r>
              <a:rPr lang="ru-RU" dirty="0" smtClean="0"/>
              <a:t>Пекарь из теста испёк спозаранку». (</a:t>
            </a:r>
            <a:r>
              <a:rPr lang="ru-RU" dirty="0" err="1" smtClean="0"/>
              <a:t>зв</a:t>
            </a:r>
            <a:r>
              <a:rPr lang="ru-RU" dirty="0" smtClean="0"/>
              <a:t>. </a:t>
            </a:r>
            <a:r>
              <a:rPr lang="ru-RU" dirty="0" err="1" smtClean="0"/>
              <a:t>П-б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Жа</a:t>
            </a:r>
            <a:r>
              <a:rPr lang="ru-RU" dirty="0" smtClean="0"/>
              <a:t>- </a:t>
            </a:r>
            <a:r>
              <a:rPr lang="ru-RU" dirty="0" err="1" smtClean="0"/>
              <a:t>жа</a:t>
            </a:r>
            <a:r>
              <a:rPr lang="ru-RU" dirty="0" smtClean="0"/>
              <a:t> –</a:t>
            </a:r>
            <a:r>
              <a:rPr lang="ru-RU" dirty="0" err="1" smtClean="0"/>
              <a:t>жа</a:t>
            </a:r>
            <a:r>
              <a:rPr lang="ru-RU" dirty="0" smtClean="0"/>
              <a:t>, есть иголки у ежа».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Жу-жу-жу</a:t>
            </a:r>
            <a:r>
              <a:rPr lang="ru-RU" dirty="0" smtClean="0"/>
              <a:t> молоко дадим ежу».</a:t>
            </a:r>
            <a:br>
              <a:rPr lang="ru-RU" dirty="0" smtClean="0"/>
            </a:br>
            <a:r>
              <a:rPr lang="ru-RU" dirty="0" smtClean="0"/>
              <a:t>«Лежит ёжик у ёлки, у ежа иголки».</a:t>
            </a:r>
          </a:p>
          <a:p>
            <a:r>
              <a:rPr lang="ru-RU" dirty="0" smtClean="0"/>
              <a:t> 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smtClean="0"/>
              <a:t>Как делает лошадка?»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Станция </a:t>
            </a:r>
            <a:br>
              <a:rPr lang="ru-RU" b="1" dirty="0" smtClean="0"/>
            </a:br>
            <a:r>
              <a:rPr lang="ru-RU" b="1" dirty="0" smtClean="0"/>
              <a:t>«Грамматический строй речи»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Игра «Назови ласково»</a:t>
            </a:r>
          </a:p>
          <a:p>
            <a:pPr>
              <a:buNone/>
            </a:pPr>
            <a:r>
              <a:rPr lang="ru-RU" b="1" i="1" dirty="0" smtClean="0"/>
              <a:t>Например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Окно- окошечко</a:t>
            </a:r>
          </a:p>
          <a:p>
            <a:pPr>
              <a:buNone/>
            </a:pPr>
            <a:r>
              <a:rPr lang="ru-RU" dirty="0" smtClean="0"/>
              <a:t>Дверь-дверка</a:t>
            </a:r>
            <a:endParaRPr lang="ru-RU" dirty="0"/>
          </a:p>
        </p:txBody>
      </p:sp>
      <p:pic>
        <p:nvPicPr>
          <p:cNvPr id="4" name="Picture 4" descr="logoped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149080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Чтобы правильно развивать речь ребёнка, нужно придерживаться некоторых советов: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Речь взрослых должна быть чёткой, неторопливой, грамматически и фонематической — правильно оформленной, не следует искажать слова, имитировать детскую речь: никакого сюсюканья, подделывания под лепет детей. </a:t>
            </a:r>
          </a:p>
          <a:p>
            <a:pPr lvl="0"/>
            <a:r>
              <a:rPr lang="ru-RU" sz="2400" dirty="0" smtClean="0"/>
              <a:t>Обращать внимание детей на то, как они согласовывают слова в предложении, поправляйте ребёнка </a:t>
            </a:r>
            <a:r>
              <a:rPr lang="ru-RU" sz="2400" i="1" dirty="0" smtClean="0"/>
              <a:t>(исправляйте допущенные ошибки)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Играя с ребёнком, упражняйте его в согласовании имён существительных с разными частями речи, например с глаголами. Возьмите куклу и спросите: </a:t>
            </a:r>
            <a:r>
              <a:rPr lang="ru-RU" sz="2400" b="1" i="1" dirty="0" smtClean="0"/>
              <a:t>«Кто к нам приехал?»</a:t>
            </a:r>
            <a:r>
              <a:rPr lang="ru-RU" sz="2400" dirty="0" smtClean="0"/>
              <a:t> и, ребёнок даёт полный ответ: </a:t>
            </a:r>
            <a:r>
              <a:rPr lang="ru-RU" sz="2400" b="1" i="1" dirty="0" smtClean="0"/>
              <a:t>«К нам в гости приехала кукла»</a:t>
            </a:r>
            <a:r>
              <a:rPr lang="ru-RU" sz="24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ru-RU" sz="2200" dirty="0" smtClean="0"/>
          </a:p>
          <a:p>
            <a:pPr lvl="0"/>
            <a:endParaRPr lang="ru-RU" sz="2200" dirty="0" smtClean="0"/>
          </a:p>
          <a:p>
            <a:pPr lvl="0"/>
            <a:r>
              <a:rPr lang="ru-RU" sz="2200" dirty="0" smtClean="0"/>
              <a:t>Используйте игрушку для обучения предлогам. </a:t>
            </a:r>
            <a:r>
              <a:rPr lang="ru-RU" sz="2200" i="1" dirty="0" smtClean="0"/>
              <a:t>(Ребёнок отвечает на вопрос </a:t>
            </a:r>
            <a:r>
              <a:rPr lang="ru-RU" sz="2200" b="1" i="1" dirty="0" smtClean="0"/>
              <a:t>«Где игрушка?»</a:t>
            </a:r>
            <a:r>
              <a:rPr lang="ru-RU" sz="2200" i="1" dirty="0" smtClean="0"/>
              <a:t>, используя предлоги)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Учите ребёнка самостоятельно описывать игрушку. Для этого нужно поставить яркую игрушку перед ребёнком, предложить её рассмотреть, затем задать вопросы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FF0066"/>
                </a:solidFill>
              </a:rPr>
              <a:t/>
            </a:r>
            <a:br>
              <a:rPr lang="ru-RU" altLang="ru-RU" dirty="0" smtClean="0">
                <a:solidFill>
                  <a:srgbClr val="FF0066"/>
                </a:solidFill>
              </a:rPr>
            </a:br>
            <a:r>
              <a:rPr lang="ru-RU" altLang="ru-RU" dirty="0" smtClean="0">
                <a:solidFill>
                  <a:srgbClr val="FF0066"/>
                </a:solidFill>
              </a:rPr>
              <a:t>Любите своих детей, </a:t>
            </a:r>
            <a:br>
              <a:rPr lang="ru-RU" altLang="ru-RU" dirty="0" smtClean="0">
                <a:solidFill>
                  <a:srgbClr val="FF0066"/>
                </a:solidFill>
              </a:rPr>
            </a:br>
            <a:r>
              <a:rPr lang="ru-RU" altLang="ru-RU" dirty="0" smtClean="0">
                <a:solidFill>
                  <a:srgbClr val="FF0066"/>
                </a:solidFill>
              </a:rPr>
              <a:t>помогайте им! </a:t>
            </a:r>
            <a:br>
              <a:rPr lang="ru-RU" altLang="ru-RU" dirty="0" smtClean="0">
                <a:solidFill>
                  <a:srgbClr val="FF0066"/>
                </a:solidFill>
              </a:rPr>
            </a:br>
            <a:r>
              <a:rPr lang="ru-RU" altLang="ru-RU" dirty="0" smtClean="0">
                <a:solidFill>
                  <a:srgbClr val="FF0066"/>
                </a:solidFill>
              </a:rPr>
              <a:t>Это самое дорогое, что у Вас есть!</a:t>
            </a:r>
            <a:endParaRPr lang="ru-RU" dirty="0"/>
          </a:p>
        </p:txBody>
      </p:sp>
      <p:pic>
        <p:nvPicPr>
          <p:cNvPr id="4" name="Picture 6" descr="img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132856"/>
            <a:ext cx="6120680" cy="4392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стихийном речевом развитии лишь немногие дети достигают высокого уровня. Поэтому необходимо целенаправленное обучение ,чтобы создавать у детей интерес к родному языку и способствовать творческому отношению к речи. Развитие речи непосредственно влияет на развитие мышления. Благодаря речи дети овладевают нормами общественного поведения, что способствует нравственному воспитанию. Таким образом, овладение родным языком необходимо для полноценного формирования личности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363544" cy="567876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МДОУ «Д/с № 233» Учитель-логопед:    Кондратьева  Татьяна Аркадьевна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84619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Особенности развития речи            детей 3-4 лет.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24" y="2306820"/>
            <a:ext cx="4394675" cy="34366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В три года словарный запас достигает 1000 слов и ежедневно увеличивается.</a:t>
            </a:r>
          </a:p>
          <a:p>
            <a:r>
              <a:rPr lang="ru-RU" dirty="0" smtClean="0"/>
              <a:t>Речь ребёнка развивается по подражанию, поэтому большую роль играет речь взрослого. Она должна быть чёткой, грамматически правильной, выразительной. </a:t>
            </a:r>
          </a:p>
          <a:p>
            <a:r>
              <a:rPr lang="ru-RU" dirty="0" smtClean="0"/>
              <a:t>Стараемся отвечать на вопросы ребёнка полно, доходчиво, останавливаясь на деталях. </a:t>
            </a:r>
          </a:p>
          <a:p>
            <a:r>
              <a:rPr lang="ru-RU" dirty="0" smtClean="0"/>
              <a:t>Соотносим слова с конкретным примером. </a:t>
            </a:r>
          </a:p>
          <a:p>
            <a:r>
              <a:rPr lang="ru-RU" dirty="0" smtClean="0"/>
              <a:t>Действия облекаем в игру. Игра – ведущий вид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Формирование словаря.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Уточнять названия предметов одежды, обуви, головных уборов, посуды, мебели, видов транспорта, их назначение.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Учить различать и называть </a:t>
            </a:r>
            <a:r>
              <a:rPr lang="ru-RU" i="1" dirty="0" smtClean="0"/>
              <a:t>существенные детали и части предметов</a:t>
            </a:r>
            <a:r>
              <a:rPr lang="ru-RU" dirty="0" smtClean="0"/>
              <a:t>, </a:t>
            </a:r>
            <a:r>
              <a:rPr lang="ru-RU" i="1" dirty="0" smtClean="0"/>
              <a:t>качества, особенности поверхности, некоторые материалы и их свойства, местоположение.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Учить понимать </a:t>
            </a:r>
            <a:r>
              <a:rPr lang="ru-RU" i="1" dirty="0" smtClean="0"/>
              <a:t>обобщающие слова , </a:t>
            </a:r>
            <a:r>
              <a:rPr lang="ru-RU" dirty="0" smtClean="0"/>
              <a:t>называть </a:t>
            </a:r>
            <a:r>
              <a:rPr lang="ru-RU" i="1" dirty="0" smtClean="0"/>
              <a:t>части суток, </a:t>
            </a:r>
            <a:r>
              <a:rPr lang="ru-RU" dirty="0" smtClean="0"/>
              <a:t>различать по внешнему виду </a:t>
            </a:r>
            <a:r>
              <a:rPr lang="ru-RU" i="1" dirty="0" smtClean="0"/>
              <a:t>домашних животных и их детёнышей, овощи и фрукты.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Звуковая культура 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Учим внятно произносить в словах гласные (</a:t>
            </a:r>
            <a:r>
              <a:rPr lang="ru-RU" i="1" dirty="0" smtClean="0"/>
              <a:t>а, у, и, о, э)</a:t>
            </a:r>
            <a:r>
              <a:rPr lang="ru-RU" dirty="0" smtClean="0"/>
              <a:t> и некоторые согласные звуки в следующей последовательности:        </a:t>
            </a:r>
            <a:r>
              <a:rPr lang="ru-RU" i="1" dirty="0" err="1" smtClean="0"/>
              <a:t>п</a:t>
            </a:r>
            <a:r>
              <a:rPr lang="ru-RU" i="1" dirty="0" smtClean="0"/>
              <a:t> – б – т – </a:t>
            </a:r>
            <a:r>
              <a:rPr lang="ru-RU" i="1" dirty="0" err="1" smtClean="0"/>
              <a:t>д</a:t>
            </a:r>
            <a:r>
              <a:rPr lang="ru-RU" i="1" dirty="0" smtClean="0"/>
              <a:t> – к – г ; </a:t>
            </a:r>
            <a:r>
              <a:rPr lang="ru-RU" i="1" dirty="0" err="1" smtClean="0"/>
              <a:t>ф</a:t>
            </a:r>
            <a:r>
              <a:rPr lang="ru-RU" i="1" dirty="0" smtClean="0"/>
              <a:t> – в; т - с – </a:t>
            </a:r>
            <a:r>
              <a:rPr lang="ru-RU" i="1" dirty="0" err="1" smtClean="0"/>
              <a:t>з</a:t>
            </a:r>
            <a:r>
              <a:rPr lang="ru-RU" i="1" dirty="0" smtClean="0"/>
              <a:t> – </a:t>
            </a:r>
            <a:r>
              <a:rPr lang="ru-RU" i="1" dirty="0" err="1" smtClean="0"/>
              <a:t>ц</a:t>
            </a:r>
            <a:r>
              <a:rPr lang="ru-RU" i="1" dirty="0" smtClean="0"/>
              <a:t>.                                                      </a:t>
            </a:r>
            <a:r>
              <a:rPr lang="ru-RU" dirty="0" smtClean="0"/>
              <a:t> </a:t>
            </a:r>
            <a:r>
              <a:rPr lang="ru-RU" u="sng" dirty="0" smtClean="0"/>
              <a:t>В норме</a:t>
            </a:r>
            <a:r>
              <a:rPr lang="ru-RU" dirty="0" smtClean="0"/>
              <a:t> губные</a:t>
            </a:r>
            <a:r>
              <a:rPr lang="ru-RU" i="1" dirty="0" smtClean="0"/>
              <a:t> б, </a:t>
            </a:r>
            <a:r>
              <a:rPr lang="ru-RU" i="1" dirty="0" err="1" smtClean="0"/>
              <a:t>п</a:t>
            </a:r>
            <a:r>
              <a:rPr lang="ru-RU" i="1" dirty="0" smtClean="0"/>
              <a:t>, м                                                                                    </a:t>
            </a:r>
            <a:r>
              <a:rPr lang="ru-RU" dirty="0" smtClean="0"/>
              <a:t>губно-зубные</a:t>
            </a:r>
            <a:r>
              <a:rPr lang="ru-RU" i="1" dirty="0" smtClean="0"/>
              <a:t> </a:t>
            </a:r>
            <a:r>
              <a:rPr lang="ru-RU" i="1" dirty="0" err="1" smtClean="0"/>
              <a:t>ф</a:t>
            </a:r>
            <a:r>
              <a:rPr lang="ru-RU" i="1" dirty="0" smtClean="0"/>
              <a:t>, в                                                                                     </a:t>
            </a:r>
            <a:r>
              <a:rPr lang="ru-RU" dirty="0" smtClean="0"/>
              <a:t>заднеязычные </a:t>
            </a:r>
            <a:r>
              <a:rPr lang="ru-RU" i="1" dirty="0" smtClean="0"/>
              <a:t>г, к, </a:t>
            </a:r>
            <a:r>
              <a:rPr lang="ru-RU" i="1" dirty="0" err="1" smtClean="0"/>
              <a:t>х</a:t>
            </a:r>
            <a:r>
              <a:rPr lang="ru-RU" i="1" dirty="0" smtClean="0"/>
              <a:t>                                                                                                        </a:t>
            </a:r>
            <a:r>
              <a:rPr lang="ru-RU" dirty="0" smtClean="0"/>
              <a:t>переднеязычные </a:t>
            </a:r>
            <a:r>
              <a:rPr lang="ru-RU" i="1" dirty="0" smtClean="0"/>
              <a:t>т, </a:t>
            </a:r>
            <a:r>
              <a:rPr lang="ru-RU" i="1" dirty="0" err="1" smtClean="0"/>
              <a:t>д</a:t>
            </a:r>
            <a:r>
              <a:rPr lang="ru-RU" i="1" dirty="0" smtClean="0"/>
              <a:t>, </a:t>
            </a:r>
            <a:r>
              <a:rPr lang="ru-RU" i="1" dirty="0" err="1" smtClean="0"/>
              <a:t>н</a:t>
            </a:r>
            <a:r>
              <a:rPr lang="ru-RU" i="1" dirty="0" smtClean="0"/>
              <a:t>                                                                                                             </a:t>
            </a:r>
            <a:r>
              <a:rPr lang="ru-RU" dirty="0" smtClean="0"/>
              <a:t>появляются </a:t>
            </a:r>
            <a:r>
              <a:rPr lang="ru-RU" i="1" dirty="0" smtClean="0"/>
              <a:t>с, </a:t>
            </a:r>
            <a:r>
              <a:rPr lang="ru-RU" i="1" dirty="0" err="1" smtClean="0"/>
              <a:t>з</a:t>
            </a:r>
            <a:r>
              <a:rPr lang="ru-RU" dirty="0" smtClean="0"/>
              <a:t> (иногда типично смягчаются).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248</TotalTime>
  <Words>1291</Words>
  <Application>Microsoft Office PowerPoint</Application>
  <PresentationFormat>Экран (4:3)</PresentationFormat>
  <Paragraphs>122</Paragraphs>
  <Slides>47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   Родительское собрание на тему: «Особенности развития речи            детей 3-4 лет»  </vt:lpstr>
      <vt:lpstr>План собрания:</vt:lpstr>
      <vt:lpstr>Цель собрания:</vt:lpstr>
      <vt:lpstr>Задачи: </vt:lpstr>
      <vt:lpstr>Актуальность темы</vt:lpstr>
      <vt:lpstr> </vt:lpstr>
      <vt:lpstr>Презентация PowerPoint</vt:lpstr>
      <vt:lpstr>      Формирование словаря.</vt:lpstr>
      <vt:lpstr>       Звуковая культура речи.</vt:lpstr>
      <vt:lpstr>      Что может служить нарушению       звукопроизношения?</vt:lpstr>
      <vt:lpstr>Необходимо научить ребёнка  основным                  движениям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Фонематический слух.</vt:lpstr>
      <vt:lpstr>Грамматический строй речи. </vt:lpstr>
      <vt:lpstr>Связная речь.</vt:lpstr>
      <vt:lpstr>К концу года дети могут:</vt:lpstr>
      <vt:lpstr>Дыхание.</vt:lpstr>
      <vt:lpstr>Общая и мелкая моторика. </vt:lpstr>
      <vt:lpstr>Презентация PowerPoint</vt:lpstr>
      <vt:lpstr>Презентация PowerPoint</vt:lpstr>
      <vt:lpstr>Презентация PowerPoint</vt:lpstr>
      <vt:lpstr>Станция «Сказочная»</vt:lpstr>
      <vt:lpstr>Презентация PowerPoint</vt:lpstr>
      <vt:lpstr>Станция «Сказочная»</vt:lpstr>
      <vt:lpstr>Презентация PowerPoint</vt:lpstr>
      <vt:lpstr>Станция «Сказочная»</vt:lpstr>
      <vt:lpstr>Презентация PowerPoint</vt:lpstr>
      <vt:lpstr>Станция «Сказочная»</vt:lpstr>
      <vt:lpstr>Презентация PowerPoint</vt:lpstr>
      <vt:lpstr>Станция «Наши руки не знают скуки» </vt:lpstr>
      <vt:lpstr>Станция «Игровая»</vt:lpstr>
      <vt:lpstr>Станция «Игровая»</vt:lpstr>
      <vt:lpstr>Станция  «Грамматический строй речи»</vt:lpstr>
      <vt:lpstr>Чтобы правильно развивать речь ребёнка, нужно придерживаться некоторых советов:</vt:lpstr>
      <vt:lpstr>Презентация PowerPoint</vt:lpstr>
      <vt:lpstr> Любите своих детей,  помогайте им!  Это самое дорогое, что у Вас есть!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Comp02</dc:creator>
  <cp:lastModifiedBy>МДОУ дс №233</cp:lastModifiedBy>
  <cp:revision>34</cp:revision>
  <dcterms:created xsi:type="dcterms:W3CDTF">2016-02-24T10:02:42Z</dcterms:created>
  <dcterms:modified xsi:type="dcterms:W3CDTF">2017-03-30T13:20:38Z</dcterms:modified>
</cp:coreProperties>
</file>