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7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2478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F850C-6834-4C64-9722-E0E5F27BDC1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328D-33DD-4DFE-B92D-503013AF8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23528"/>
            <a:ext cx="6182444" cy="8280920"/>
          </a:xfrm>
        </p:spPr>
        <p:txBody>
          <a:bodyPr>
            <a:normAutofit/>
          </a:bodyPr>
          <a:lstStyle/>
          <a:p>
            <a:r>
              <a:rPr lang="ru-RU" dirty="0" smtClean="0"/>
              <a:t>Консультация для родителей</a:t>
            </a:r>
            <a:br>
              <a:rPr lang="ru-RU" dirty="0" smtClean="0"/>
            </a:br>
            <a:r>
              <a:rPr lang="ru-RU" sz="4000" i="1" dirty="0" smtClean="0"/>
              <a:t>«Правильная речь- залог успешного обучения в школе»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</a:t>
            </a:r>
            <a:r>
              <a:rPr lang="ru-RU" sz="1600" dirty="0" smtClean="0"/>
              <a:t>Подготовила:</a:t>
            </a:r>
            <a:br>
              <a:rPr lang="ru-RU" sz="1600" dirty="0" smtClean="0"/>
            </a:br>
            <a:r>
              <a:rPr lang="ru-RU" sz="1600" dirty="0" smtClean="0"/>
              <a:t>					Михайлова О.С.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2018г.</a:t>
            </a:r>
            <a:endParaRPr lang="ru-RU" dirty="0"/>
          </a:p>
        </p:txBody>
      </p:sp>
      <p:pic>
        <p:nvPicPr>
          <p:cNvPr id="4" name="Рисунок 3" descr="ramk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512"/>
            <a:ext cx="6858000" cy="8784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32452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80" y="683568"/>
            <a:ext cx="5832648" cy="8208912"/>
          </a:xfrm>
        </p:spPr>
        <p:txBody>
          <a:bodyPr>
            <a:noAutofit/>
          </a:bodyPr>
          <a:lstStyle/>
          <a:p>
            <a:pPr algn="just"/>
            <a:r>
              <a:rPr lang="ru-RU" sz="1600" b="1" u="sng" dirty="0" smtClean="0">
                <a:solidFill>
                  <a:srgbClr val="FF0000"/>
                </a:solidFill>
              </a:rPr>
              <a:t>«</a:t>
            </a:r>
            <a:r>
              <a:rPr lang="ru-RU" sz="1600" b="1" u="sng" dirty="0" smtClean="0">
                <a:solidFill>
                  <a:srgbClr val="FF0000"/>
                </a:solidFill>
              </a:rPr>
              <a:t>Правильная речь – залог успешного </a:t>
            </a:r>
            <a:r>
              <a:rPr lang="ru-RU" sz="1600" b="1" u="sng" dirty="0" smtClean="0">
                <a:solidFill>
                  <a:srgbClr val="FF0000"/>
                </a:solidFill>
              </a:rPr>
              <a:t>обучения </a:t>
            </a:r>
            <a:r>
              <a:rPr lang="ru-RU" sz="1600" b="1" u="sng" dirty="0" smtClean="0">
                <a:solidFill>
                  <a:srgbClr val="FF0000"/>
                </a:solidFill>
              </a:rPr>
              <a:t>в школе»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	Речь является главным средством общения.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	Речь</a:t>
            </a:r>
            <a:r>
              <a:rPr lang="ru-RU" sz="1400" dirty="0" smtClean="0">
                <a:solidFill>
                  <a:schemeClr val="tx1"/>
                </a:solidFill>
              </a:rPr>
              <a:t>- основа всякой умственной деятельности, средство коммуникации. С помощью речи человек устанавливает взаимоотношения с людьми, передает информацию.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	</a:t>
            </a:r>
            <a:r>
              <a:rPr lang="ru-RU" sz="1400" dirty="0" smtClean="0">
                <a:solidFill>
                  <a:schemeClr val="tx1"/>
                </a:solidFill>
              </a:rPr>
              <a:t> Важной составляющей, основой успешного обучения в школе является правильная, развитая речь ребенка. Родители должны понимать, что чем богаче и правильнее речь у ребенка, тем легче ему высказывать свои мысли, тем лучше его взаимоотношения со сверстниками и взрослыми.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	Самое незначительное расстройство речи может отразиться на деятельности и поведении ребенка. Дети, плохо говорящие, довольно быстро начинают понимать свой недостаток. Они становятся более замкнутыми, застенчивыми, и в результате начинают развиваться комплексы, снижается успеваемость, появляется неуверенность в себе. В школе такого ребенка могут дразнить, что очень тяжело отражается на его психике.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	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Правильная речь- </a:t>
            </a:r>
            <a:r>
              <a:rPr lang="ru-RU" sz="1400" dirty="0" smtClean="0">
                <a:solidFill>
                  <a:schemeClr val="tx1"/>
                </a:solidFill>
              </a:rPr>
              <a:t>один из показателей готовности ребенка к обучению в школе, залог успешного освоения грамоты и чтения в дальнейшем: письменная речь формируется на основе устной. Если вовремя не устранить нарушения звукопроизношения, лексики, грамматики у детей дошкольного возраста возникнут трудности общения с окружающими, а в дальнейшем определенные изменения личности на пути развития «ребенок- подросток- взрослый». Закомплексованность человека будет мешать ему, учиться и в полной мере раскрывать свои способности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Речь состоит из взаимосвязанных составляющих: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Р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64704" y="7884368"/>
            <a:ext cx="1440160" cy="9864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Связная речь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0888" y="7956376"/>
            <a:ext cx="2016224" cy="914400"/>
          </a:xfrm>
          <a:prstGeom prst="round2DiagRect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Лексико-грамматический строй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92696" y="6876256"/>
            <a:ext cx="1512168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словарь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93096" y="6804248"/>
            <a:ext cx="199452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Фонетическое восприятие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581128" y="7884368"/>
            <a:ext cx="1656184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произношение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92896" y="6876256"/>
            <a:ext cx="1418456" cy="914400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РЕЧЬ состоит: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mk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640" y="827584"/>
            <a:ext cx="61206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b="1" u="sng" dirty="0" smtClean="0"/>
              <a:t>Произношение</a:t>
            </a:r>
            <a:r>
              <a:rPr lang="ru-RU" sz="1400" dirty="0"/>
              <a:t>. Неправильное произношение затрудняет обучение чтению и письму, особенно если ребенок в речи заменяет одни звуки на другие. А если у ребенка </a:t>
            </a:r>
            <a:r>
              <a:rPr lang="ru-RU" sz="1400" dirty="0" err="1"/>
              <a:t>нарушенно</a:t>
            </a:r>
            <a:r>
              <a:rPr lang="ru-RU" sz="1400" dirty="0"/>
              <a:t> произношение нескольких звуков, то это затрудняет процесс общения как со взрослыми, так и с детьми</a:t>
            </a:r>
            <a:r>
              <a:rPr lang="ru-RU" sz="1400" dirty="0" smtClean="0"/>
              <a:t>.</a:t>
            </a:r>
          </a:p>
          <a:p>
            <a:pPr marL="342900" indent="-342900" algn="just"/>
            <a:r>
              <a:rPr lang="ru-RU" sz="1400" dirty="0" smtClean="0"/>
              <a:t>	</a:t>
            </a:r>
            <a:r>
              <a:rPr lang="ru-RU" sz="1400" b="1" dirty="0" smtClean="0"/>
              <a:t>Для того, чтобы правильно  произносить различные звуки необходима хорошая подвижность всех органов артикуляционного аппарата: </a:t>
            </a:r>
            <a:r>
              <a:rPr lang="ru-RU" sz="1400" dirty="0" smtClean="0"/>
              <a:t>языку, нижней челюсти мягкого неба, голосовых связок. Работа по развитию основных движений органов артикуляционного аппарата проводится в форме артикуляционной гимнастики.</a:t>
            </a:r>
          </a:p>
          <a:p>
            <a:pPr marL="342900" indent="-342900" algn="just"/>
            <a:endParaRPr lang="ru-RU" sz="1400" dirty="0" smtClean="0"/>
          </a:p>
          <a:p>
            <a:pPr marL="342900" indent="-342900" algn="just"/>
            <a:r>
              <a:rPr lang="ru-RU" sz="1400" dirty="0" smtClean="0"/>
              <a:t>	</a:t>
            </a:r>
            <a:r>
              <a:rPr lang="ru-RU" sz="1400" b="1" i="1" dirty="0" smtClean="0">
                <a:solidFill>
                  <a:srgbClr val="FF0000"/>
                </a:solidFill>
              </a:rPr>
              <a:t>Как правильно заниматься артикуляционной гимнастикой?</a:t>
            </a:r>
          </a:p>
          <a:p>
            <a:pPr marL="342900" indent="-342900" algn="just"/>
            <a:r>
              <a:rPr lang="ru-RU" sz="1400" dirty="0" smtClean="0"/>
              <a:t>	Поначалу артикуляционную гимнастику необходимо выполнять перед зеркалом. Ребенок должен видеть, что язык делает. Мы, взрослые, не задумываемся, где находится в данный момент язык ( за верхними зубами или за нижними). У нас артикуляция - автоматизированный навык, а ребенку необходимо через зрительное восприятие, обрести этот автоматизм, постоянно упражняясь.</a:t>
            </a:r>
          </a:p>
          <a:p>
            <a:pPr marL="342900" indent="-342900" algn="just"/>
            <a:r>
              <a:rPr lang="ru-RU" sz="1400" dirty="0"/>
              <a:t>	</a:t>
            </a:r>
            <a:r>
              <a:rPr lang="ru-RU" sz="1400" dirty="0" smtClean="0"/>
              <a:t>Не огорчайтесь, если некоторые упражнения не будут получаться с первого раза. Попробуйте повторить их вместе с ребенком, признаваясь ему: «Смотри, у меня тоже не получается, давай вместе попробуем».</a:t>
            </a:r>
          </a:p>
          <a:p>
            <a:pPr marL="342900" indent="-342900" algn="just"/>
            <a:r>
              <a:rPr lang="ru-RU" sz="1400" dirty="0"/>
              <a:t>	</a:t>
            </a:r>
            <a:r>
              <a:rPr lang="ru-RU" sz="1400" dirty="0" smtClean="0"/>
              <a:t>Артикуляционная гимнастика выполняется с детьми в игровой форме ежедневно в течении нескольких минут. В начале артикуляционные упражнения выполняются медленно, не торопливо, но постепенно, по мере овладения ими, темп упражнений увеличивается.</a:t>
            </a:r>
            <a:r>
              <a:rPr lang="ru-RU" sz="1400" b="1" dirty="0" smtClean="0"/>
              <a:t> 	  .</a:t>
            </a:r>
            <a:r>
              <a:rPr lang="ru-RU" sz="1400" b="1" u="sng" dirty="0" smtClean="0"/>
              <a:t>Фонематическое восприятие</a:t>
            </a:r>
            <a:r>
              <a:rPr lang="ru-RU" sz="1400" dirty="0" smtClean="0"/>
              <a:t>., то есть способность слышать звуки речи, определять количество и последовательность звуков в слове, количество слов в предложении.</a:t>
            </a:r>
          </a:p>
          <a:p>
            <a:pPr marL="342900" indent="-342900" algn="just"/>
            <a:r>
              <a:rPr lang="ru-RU" sz="1400" dirty="0" smtClean="0"/>
              <a:t>Фонематическое восприятие- это своеобразный кит, на котором держится обучение чтению и письму. </a:t>
            </a:r>
            <a:r>
              <a:rPr lang="ru-RU" sz="1400" dirty="0" err="1" smtClean="0"/>
              <a:t>Несформированность</a:t>
            </a:r>
            <a:r>
              <a:rPr lang="ru-RU" sz="1400" dirty="0" smtClean="0"/>
              <a:t> фонематического слуха приводит к тому, что учащиеся нередко не различают твердое и мягкое звучание согласных, в дальнейшем допускают много ошибок на грамматические правила ( безударные гласные, удвоенные согласные, разделительный мягкий знак).</a:t>
            </a:r>
            <a:endParaRPr lang="ru-RU" sz="1400" dirty="0"/>
          </a:p>
          <a:p>
            <a:pPr algn="just"/>
            <a:r>
              <a:rPr lang="ru-RU" dirty="0" smtClean="0"/>
              <a:t>                                                                                                          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8964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827584"/>
            <a:ext cx="576064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Ребенку важно уметь</a:t>
            </a:r>
            <a:r>
              <a:rPr lang="ru-RU" sz="1600" dirty="0" smtClean="0"/>
              <a:t>:</a:t>
            </a:r>
          </a:p>
          <a:p>
            <a:r>
              <a:rPr lang="ru-RU" sz="1400" dirty="0" smtClean="0"/>
              <a:t>*определить место заданного звука в слове ( в начале, середине, конце); 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Делить слова на слоги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.различать твердые и мягкие согласные;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.различать гласные и согласные звуки;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.различать слова, похожие по звучанию;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.различать слова, отличающиеся одним звуком;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.находить слова, в которых нет заданного звука;</a:t>
            </a:r>
          </a:p>
          <a:p>
            <a:pPr>
              <a:buFont typeface="Arial" charset="0"/>
              <a:buChar char="•"/>
            </a:pPr>
            <a:r>
              <a:rPr lang="ru-RU" sz="1400" dirty="0" smtClean="0"/>
              <a:t>.осознавать основные элементы языка- слово, слог, звук.</a:t>
            </a:r>
          </a:p>
          <a:p>
            <a:pPr>
              <a:buFont typeface="Arial" charset="0"/>
              <a:buChar char="•"/>
            </a:pPr>
            <a:endParaRPr lang="ru-RU" sz="1400" dirty="0" smtClean="0"/>
          </a:p>
          <a:p>
            <a:pPr lvl="2"/>
            <a:r>
              <a:rPr lang="ru-RU" sz="1600" b="1" i="1" dirty="0" smtClean="0"/>
              <a:t>«Цепочка из слов»</a:t>
            </a:r>
          </a:p>
          <a:p>
            <a:r>
              <a:rPr lang="ru-RU" sz="1400" b="1" dirty="0" smtClean="0"/>
              <a:t>Цель: </a:t>
            </a:r>
            <a:r>
              <a:rPr lang="ru-RU" sz="1400" dirty="0" smtClean="0"/>
              <a:t>тренировать навык звукового анализа слов; стимулировать интерес ребенка к словесному  творчеству. Все играющие по очереди    называют слова, при этом каждое последующее должно начинаться с того звука, которым закончилось предыдущее. При этом не следует путать понятия «звук» и «буква». Например: дом- мох- хлеб- парта- аист- тополь- лиса.</a:t>
            </a:r>
          </a:p>
          <a:p>
            <a:r>
              <a:rPr lang="ru-RU" sz="1400" dirty="0"/>
              <a:t>	</a:t>
            </a:r>
            <a:r>
              <a:rPr lang="ru-RU" sz="1600" b="1" i="1" dirty="0" smtClean="0"/>
              <a:t>«Общий звук»</a:t>
            </a:r>
          </a:p>
          <a:p>
            <a:r>
              <a:rPr lang="ru-RU" sz="1400" b="1" dirty="0" smtClean="0"/>
              <a:t>Варианты игры:</a:t>
            </a:r>
          </a:p>
          <a:p>
            <a:r>
              <a:rPr lang="ru-RU" sz="1400" dirty="0" smtClean="0"/>
              <a:t>1.Определить звук, который есть в названиях всех картинок на карточке;</a:t>
            </a:r>
          </a:p>
          <a:p>
            <a:r>
              <a:rPr lang="ru-RU" sz="1400" dirty="0" smtClean="0"/>
              <a:t>2.Определить место звука в слове ( после того, как будет определен общий звук);</a:t>
            </a:r>
          </a:p>
          <a:p>
            <a:r>
              <a:rPr lang="ru-RU" sz="1400" dirty="0" smtClean="0"/>
              <a:t>3.Придумать еще одно слово со звуком, общим для данных слов;</a:t>
            </a:r>
          </a:p>
          <a:p>
            <a:r>
              <a:rPr lang="ru-RU" sz="1400" dirty="0" smtClean="0"/>
              <a:t>4.Составить предложение с каждым из слов.</a:t>
            </a:r>
          </a:p>
          <a:p>
            <a:endParaRPr lang="ru-RU" sz="1400" dirty="0"/>
          </a:p>
          <a:p>
            <a:r>
              <a:rPr lang="ru-RU" sz="1400" b="1" u="sng" dirty="0" smtClean="0"/>
              <a:t>Словарь,</a:t>
            </a:r>
            <a:r>
              <a:rPr lang="ru-RU" sz="1400" dirty="0" smtClean="0"/>
              <a:t> то есть количество слов, которые ребенок знает, смысл которых понимает и использует в речи. Низкий ограниченный словарный запас в дальнейшем затрудняет и понимание объяснений учителя, подбор проверочных слов, понимание прочитанного и пересказ, заучивание стихотворений. Объем и качество словаря напрямую зависят от того, насколько полноценным является его общение.</a:t>
            </a:r>
            <a:endParaRPr lang="ru-RU" sz="1400" b="1" u="sng" dirty="0" smtClean="0"/>
          </a:p>
          <a:p>
            <a:pPr lvl="1"/>
            <a:endParaRPr lang="ru-RU" sz="1400" dirty="0" smtClean="0"/>
          </a:p>
          <a:p>
            <a:pPr lvl="1"/>
            <a:endParaRPr lang="ru-RU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696" y="755576"/>
            <a:ext cx="56166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Поэтому необходимо знакомить ребенка с новыми предметами, явлениями, их названиями, уделять большое внимание чтению  книг. Важно беседовать с ребенком, задавать вопросы, создавать ситуации, в которых ребенок может </a:t>
            </a:r>
            <a:r>
              <a:rPr lang="ru-RU" sz="1400" dirty="0" err="1" smtClean="0"/>
              <a:t>порассуждать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Некоторые </a:t>
            </a:r>
            <a:r>
              <a:rPr lang="ru-RU" sz="1400" dirty="0" smtClean="0"/>
              <a:t>родители считают самым главным показателем готовности к школе умение читать, пренебрегая при этом развитием устной речи.</a:t>
            </a:r>
          </a:p>
          <a:p>
            <a:r>
              <a:rPr lang="ru-RU" sz="1400" dirty="0" smtClean="0"/>
              <a:t>Готовность ребенка к началу </a:t>
            </a:r>
            <a:r>
              <a:rPr lang="ru-RU" sz="1400" b="1" dirty="0" smtClean="0"/>
              <a:t>школьного обучения</a:t>
            </a:r>
            <a:r>
              <a:rPr lang="ru-RU" sz="1400" dirty="0" smtClean="0"/>
              <a:t>, прежде всего, определяется уровнем его речевого развития. Это обуславливается тем, что при помощи устной и письменной речи ему предстоит усваивать всю систему знаний. Чем лучше будет развита устная </a:t>
            </a:r>
            <a:r>
              <a:rPr lang="ru-RU" sz="1400" b="1" dirty="0" smtClean="0"/>
              <a:t>речь к поступлению в школу</a:t>
            </a:r>
            <a:r>
              <a:rPr lang="ru-RU" sz="1400" dirty="0" smtClean="0"/>
              <a:t>, тем легче будет овладеть чтением и письмом и тем полноценнее будет приобретенная письменная </a:t>
            </a:r>
            <a:r>
              <a:rPr lang="ru-RU" sz="1400" b="1" dirty="0" smtClean="0"/>
              <a:t>речь.</a:t>
            </a:r>
          </a:p>
          <a:p>
            <a:r>
              <a:rPr lang="ru-RU" sz="1400" dirty="0" smtClean="0"/>
              <a:t>Проводя занятия с ребенком, взрослые должны быть очень терпеливы, доброжелательны. Ребенок должен почувствовать поддержку и понимание. Поэтому не жалейте похвал, оценивайте положительно любой ( даже маленький успех). Нужно многократно повторять слова, слоги, звуки, вызывающие затруднения, это довольно трудоемкое дело, постарайтесь быть при этом не в  роли строгого судьи, а в роли доброго помощника.</a:t>
            </a:r>
          </a:p>
          <a:p>
            <a:r>
              <a:rPr lang="ru-RU" sz="1400" dirty="0" smtClean="0"/>
              <a:t>Нужно учить детей красиво и грамотно говорить, выражать свои мысли, уметь слушать и слышать, - и школьное обучение не покажется малышу тяжелым и сложным.</a:t>
            </a:r>
          </a:p>
          <a:p>
            <a:r>
              <a:rPr lang="ru-RU" sz="1400" dirty="0" smtClean="0"/>
              <a:t>Нужно читать детям книги, говорить с ними, просто комментировать то, что делаете в данный момент, - компьютер, телевизор и комиксы не заменят детям живой речи и общения.</a:t>
            </a:r>
          </a:p>
          <a:p>
            <a:endParaRPr lang="ru-RU" sz="1400" dirty="0"/>
          </a:p>
          <a:p>
            <a:r>
              <a:rPr lang="ru-RU" sz="1400" dirty="0" smtClean="0"/>
              <a:t>		</a:t>
            </a:r>
            <a:r>
              <a:rPr lang="ru-RU" b="1" dirty="0" smtClean="0"/>
              <a:t>Будьте другом ребенку.</a:t>
            </a:r>
          </a:p>
          <a:p>
            <a:r>
              <a:rPr lang="ru-RU" b="1" dirty="0" smtClean="0"/>
              <a:t>		Помогите ему – словом и советом!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448</Words>
  <Application>Microsoft Office PowerPoint</Application>
  <PresentationFormat>Экран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Консультация для родителей «Правильная речь- залог успешного обучения в школе»       Подготовила:      Михайлова О.С.   2018г.</vt:lpstr>
      <vt:lpstr>Слайд 2</vt:lpstr>
      <vt:lpstr>Слайд 3</vt:lpstr>
      <vt:lpstr>Слайд 4</vt:lpstr>
      <vt:lpstr>Слайд 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27</cp:revision>
  <dcterms:created xsi:type="dcterms:W3CDTF">2018-03-24T09:46:16Z</dcterms:created>
  <dcterms:modified xsi:type="dcterms:W3CDTF">2018-04-10T19:51:31Z</dcterms:modified>
</cp:coreProperties>
</file>