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62" r:id="rId6"/>
    <p:sldId id="260" r:id="rId7"/>
    <p:sldId id="270" r:id="rId8"/>
    <p:sldId id="271" r:id="rId9"/>
    <p:sldId id="272" r:id="rId10"/>
    <p:sldId id="273" r:id="rId11"/>
    <p:sldId id="274" r:id="rId12"/>
    <p:sldId id="275" r:id="rId13"/>
    <p:sldId id="285" r:id="rId14"/>
    <p:sldId id="276" r:id="rId15"/>
    <p:sldId id="277" r:id="rId16"/>
    <p:sldId id="278" r:id="rId17"/>
    <p:sldId id="294" r:id="rId18"/>
    <p:sldId id="299" r:id="rId19"/>
    <p:sldId id="296" r:id="rId20"/>
    <p:sldId id="281" r:id="rId21"/>
    <p:sldId id="292" r:id="rId22"/>
    <p:sldId id="293" r:id="rId23"/>
    <p:sldId id="297" r:id="rId24"/>
    <p:sldId id="298" r:id="rId25"/>
    <p:sldId id="282" r:id="rId26"/>
    <p:sldId id="295" r:id="rId27"/>
    <p:sldId id="283" r:id="rId28"/>
    <p:sldId id="284" r:id="rId29"/>
    <p:sldId id="286" r:id="rId30"/>
    <p:sldId id="287" r:id="rId31"/>
    <p:sldId id="288" r:id="rId32"/>
    <p:sldId id="289" r:id="rId33"/>
    <p:sldId id="290" r:id="rId34"/>
    <p:sldId id="29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Office PowerPoint]Лист1'!$B$1</c:f>
              <c:strCache>
                <c:ptCount val="1"/>
                <c:pt idx="0">
                  <c:v>посещаемость</c:v>
                </c:pt>
              </c:strCache>
            </c:strRef>
          </c:tx>
          <c:invertIfNegative val="0"/>
          <c:cat>
            <c:strRef>
              <c:f>'[Диаграмма в Microsoft Office PowerPoint]Лист1'!$A$2:$A$10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'[Диаграмма в Microsoft Office PowerPoint]Лист1'!$B$2:$B$10</c:f>
              <c:numCache>
                <c:formatCode>General</c:formatCode>
                <c:ptCount val="9"/>
                <c:pt idx="0">
                  <c:v>86.5</c:v>
                </c:pt>
                <c:pt idx="1">
                  <c:v>81.5</c:v>
                </c:pt>
                <c:pt idx="2">
                  <c:v>80.2</c:v>
                </c:pt>
                <c:pt idx="3">
                  <c:v>88.5</c:v>
                </c:pt>
                <c:pt idx="4">
                  <c:v>87.6</c:v>
                </c:pt>
                <c:pt idx="5">
                  <c:v>80.5</c:v>
                </c:pt>
                <c:pt idx="6">
                  <c:v>85.5</c:v>
                </c:pt>
                <c:pt idx="7">
                  <c:v>84.6</c:v>
                </c:pt>
                <c:pt idx="8">
                  <c:v>89.8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22-4890-9B0A-B8552B244C54}"/>
            </c:ext>
          </c:extLst>
        </c:ser>
        <c:ser>
          <c:idx val="1"/>
          <c:order val="1"/>
          <c:tx>
            <c:strRef>
              <c:f>'[Диаграмма в Microsoft Office PowerPoint]Лист1'!$C$1</c:f>
              <c:strCache>
                <c:ptCount val="1"/>
              </c:strCache>
            </c:strRef>
          </c:tx>
          <c:invertIfNegative val="0"/>
          <c:cat>
            <c:strRef>
              <c:f>'[Диаграмма в Microsoft Office PowerPoint]Лист1'!$A$2:$A$10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'[Диаграмма в Microsoft Office PowerPoint]Лист1'!$C$2:$C$10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1-2722-4890-9B0A-B8552B244C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282688"/>
        <c:axId val="73284608"/>
      </c:barChart>
      <c:catAx>
        <c:axId val="73282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3284608"/>
        <c:crosses val="autoZero"/>
        <c:auto val="1"/>
        <c:lblAlgn val="ctr"/>
        <c:lblOffset val="100"/>
        <c:noMultiLvlLbl val="0"/>
      </c:catAx>
      <c:valAx>
        <c:axId val="73284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32826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361091398007931E-2"/>
          <c:y val="1.6064135494066167E-2"/>
          <c:w val="0.77922705300318107"/>
          <c:h val="0.678952131355222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Office PowerPoint]Лист1'!$B$1</c:f>
              <c:strCache>
                <c:ptCount val="1"/>
                <c:pt idx="0">
                  <c:v>нач.года</c:v>
                </c:pt>
              </c:strCache>
            </c:strRef>
          </c:tx>
          <c:invertIfNegative val="0"/>
          <c:cat>
            <c:strRef>
              <c:f>'[Диаграмма в Microsoft Office PowerPoint]Лист1'!$A$2:$A$6</c:f>
              <c:strCache>
                <c:ptCount val="5"/>
                <c:pt idx="0">
                  <c:v>социально-коммуникативное</c:v>
                </c:pt>
                <c:pt idx="1">
                  <c:v>физическое</c:v>
                </c:pt>
                <c:pt idx="2">
                  <c:v>познавательное</c:v>
                </c:pt>
                <c:pt idx="3">
                  <c:v>художественно-эстетическое</c:v>
                </c:pt>
                <c:pt idx="4">
                  <c:v>речевое</c:v>
                </c:pt>
              </c:strCache>
            </c:strRef>
          </c:cat>
          <c:val>
            <c:numRef>
              <c:f>'[Диаграмма в Microsoft Office PowerPoint]Лист1'!$B$2:$B$6</c:f>
              <c:numCache>
                <c:formatCode>General</c:formatCode>
                <c:ptCount val="5"/>
                <c:pt idx="0">
                  <c:v>3.9</c:v>
                </c:pt>
                <c:pt idx="1">
                  <c:v>3.5</c:v>
                </c:pt>
                <c:pt idx="2">
                  <c:v>3.7</c:v>
                </c:pt>
                <c:pt idx="3">
                  <c:v>3.9</c:v>
                </c:pt>
                <c:pt idx="4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FC-43A7-A592-9F73773E0AEC}"/>
            </c:ext>
          </c:extLst>
        </c:ser>
        <c:ser>
          <c:idx val="1"/>
          <c:order val="1"/>
          <c:tx>
            <c:strRef>
              <c:f>'[Диаграмма в Microsoft Office PowerPoint]Лист1'!$C$1</c:f>
              <c:strCache>
                <c:ptCount val="1"/>
                <c:pt idx="0">
                  <c:v>кон.года</c:v>
                </c:pt>
              </c:strCache>
            </c:strRef>
          </c:tx>
          <c:invertIfNegative val="0"/>
          <c:cat>
            <c:strRef>
              <c:f>'[Диаграмма в Microsoft Office PowerPoint]Лист1'!$A$2:$A$6</c:f>
              <c:strCache>
                <c:ptCount val="5"/>
                <c:pt idx="0">
                  <c:v>социально-коммуникативное</c:v>
                </c:pt>
                <c:pt idx="1">
                  <c:v>физическое</c:v>
                </c:pt>
                <c:pt idx="2">
                  <c:v>познавательное</c:v>
                </c:pt>
                <c:pt idx="3">
                  <c:v>художественно-эстетическое</c:v>
                </c:pt>
                <c:pt idx="4">
                  <c:v>речевое</c:v>
                </c:pt>
              </c:strCache>
            </c:strRef>
          </c:cat>
          <c:val>
            <c:numRef>
              <c:f>'[Диаграмма в Microsoft Office PowerPoint]Лист1'!$C$2:$C$6</c:f>
              <c:numCache>
                <c:formatCode>General</c:formatCode>
                <c:ptCount val="5"/>
                <c:pt idx="0">
                  <c:v>4.5999999999999996</c:v>
                </c:pt>
                <c:pt idx="1">
                  <c:v>4.5</c:v>
                </c:pt>
                <c:pt idx="2">
                  <c:v>4.4000000000000004</c:v>
                </c:pt>
                <c:pt idx="3">
                  <c:v>4.5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FC-43A7-A592-9F73773E0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077120"/>
        <c:axId val="73078656"/>
      </c:barChart>
      <c:catAx>
        <c:axId val="73077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3078656"/>
        <c:crosses val="autoZero"/>
        <c:auto val="1"/>
        <c:lblAlgn val="ctr"/>
        <c:lblOffset val="100"/>
        <c:noMultiLvlLbl val="0"/>
      </c:catAx>
      <c:valAx>
        <c:axId val="73078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30771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2BD5-D979-4A1F-A430-4E77015CACC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00B0-F4F6-4D7C-982D-CA0E6A002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2BD5-D979-4A1F-A430-4E77015CACC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00B0-F4F6-4D7C-982D-CA0E6A002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2BD5-D979-4A1F-A430-4E77015CACC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00B0-F4F6-4D7C-982D-CA0E6A002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2BD5-D979-4A1F-A430-4E77015CACC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00B0-F4F6-4D7C-982D-CA0E6A002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2BD5-D979-4A1F-A430-4E77015CACC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00B0-F4F6-4D7C-982D-CA0E6A002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2BD5-D979-4A1F-A430-4E77015CACC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00B0-F4F6-4D7C-982D-CA0E6A002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2BD5-D979-4A1F-A430-4E77015CACC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00B0-F4F6-4D7C-982D-CA0E6A002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2BD5-D979-4A1F-A430-4E77015CACC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00B0-F4F6-4D7C-982D-CA0E6A002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2BD5-D979-4A1F-A430-4E77015CACC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00B0-F4F6-4D7C-982D-CA0E6A002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2BD5-D979-4A1F-A430-4E77015CACC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00B0-F4F6-4D7C-982D-CA0E6A002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2BD5-D979-4A1F-A430-4E77015CACC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00B0-F4F6-4D7C-982D-CA0E6A002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C2BD5-D979-4A1F-A430-4E77015CACC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E00B0-F4F6-4D7C-982D-CA0E6A002B9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e4a12faca11a9f038a1703962d1a5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16633"/>
            <a:ext cx="8136904" cy="201622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>ИНТЕРЕСНАЯ ЖИЗНЬ ДЕТЕЙ ПОДГОТОВИТЕЛЬНОЙ ГРУППЫ «ВИШЕНКА» В 2017-2018УЧ.Г.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0172"/>
            <a:ext cx="4608512" cy="4011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4355976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836712"/>
            <a:ext cx="7128792" cy="5040559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/>
              <a:t>Взаимодействие с родителями: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>1)подбор материала к проекту  «времена года»;</a:t>
            </a:r>
            <a:br>
              <a:rPr lang="ru-RU" sz="2400" dirty="0" smtClean="0"/>
            </a:br>
            <a:r>
              <a:rPr lang="ru-RU" sz="2400" dirty="0" smtClean="0"/>
              <a:t>2)сочинение рассказа, истории про берёзку;</a:t>
            </a:r>
            <a:br>
              <a:rPr lang="ru-RU" sz="2400" dirty="0" smtClean="0"/>
            </a:br>
            <a:r>
              <a:rPr lang="ru-RU" sz="2400" dirty="0" smtClean="0"/>
              <a:t>3)праздник «День рождения березки»;</a:t>
            </a:r>
            <a:br>
              <a:rPr lang="ru-RU" sz="2400" dirty="0" smtClean="0"/>
            </a:br>
            <a:r>
              <a:rPr lang="ru-RU" sz="2400" dirty="0" smtClean="0"/>
              <a:t>4) праздник к Дню матери «Нам не страшны преграды, если мама рядом»;</a:t>
            </a:r>
            <a:br>
              <a:rPr lang="ru-RU" sz="2400" dirty="0" smtClean="0"/>
            </a:br>
            <a:r>
              <a:rPr lang="ru-RU" sz="2400" dirty="0" smtClean="0"/>
              <a:t>5)экологический КВН;</a:t>
            </a:r>
            <a:br>
              <a:rPr lang="ru-RU" sz="2400" dirty="0" smtClean="0"/>
            </a:br>
            <a:r>
              <a:rPr lang="ru-RU" sz="2400" dirty="0" smtClean="0"/>
              <a:t>6)зов джунглей;</a:t>
            </a:r>
            <a:br>
              <a:rPr lang="ru-RU" sz="2400" dirty="0" smtClean="0"/>
            </a:br>
            <a:r>
              <a:rPr lang="ru-RU" sz="2400" dirty="0" smtClean="0"/>
              <a:t>7)праздники Новый год, 8 марта;</a:t>
            </a:r>
            <a:br>
              <a:rPr lang="ru-RU" sz="2400" dirty="0" smtClean="0"/>
            </a:br>
            <a:r>
              <a:rPr lang="ru-RU" sz="2400" dirty="0" smtClean="0"/>
              <a:t>8)театральная жемчужина- показ сказки «Большой переполох»;</a:t>
            </a:r>
            <a:br>
              <a:rPr lang="ru-RU" sz="2400" dirty="0" smtClean="0"/>
            </a:br>
            <a:r>
              <a:rPr lang="ru-RU" sz="2400" dirty="0" smtClean="0"/>
              <a:t>9)неделя открытых дверей- </a:t>
            </a:r>
            <a:r>
              <a:rPr lang="ru-RU" sz="2400" dirty="0" err="1" smtClean="0"/>
              <a:t>педмарафон</a:t>
            </a:r>
            <a:r>
              <a:rPr lang="ru-RU" sz="2400" dirty="0" smtClean="0"/>
              <a:t>- НОД «Путешествие в страну грамматики».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7848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5730" y="1268760"/>
            <a:ext cx="5890964" cy="4320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84784"/>
            <a:ext cx="5292080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5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74" y="274340"/>
            <a:ext cx="7702624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6916" y="1448780"/>
            <a:ext cx="6237312" cy="3960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14" y="310344"/>
            <a:ext cx="3795886" cy="614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032"/>
            <a:ext cx="4265712" cy="37282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43730"/>
            <a:ext cx="4211960" cy="3227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092" y="15032"/>
            <a:ext cx="4717032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64" y="3356992"/>
            <a:ext cx="4824536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6840760" cy="5112568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srgbClr val="0070C0"/>
                </a:solidFill>
              </a:rPr>
              <a:t>В этом учебном году мы с ребятами участвовали во всех конкурсах МДОУ, а также в различных </a:t>
            </a:r>
            <a:r>
              <a:rPr lang="ru-RU" sz="2800" dirty="0" smtClean="0">
                <a:solidFill>
                  <a:srgbClr val="0070C0"/>
                </a:solidFill>
              </a:rPr>
              <a:t>международных и всероссийских интернет </a:t>
            </a:r>
            <a:r>
              <a:rPr lang="ru-RU" sz="2800" dirty="0" smtClean="0">
                <a:solidFill>
                  <a:srgbClr val="0070C0"/>
                </a:solidFill>
              </a:rPr>
              <a:t>конкурсах и онлайн- викторинах: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* </a:t>
            </a:r>
            <a:r>
              <a:rPr lang="ru-RU" sz="2800" dirty="0" smtClean="0"/>
              <a:t>«Сбережем планету»;</a:t>
            </a:r>
            <a:br>
              <a:rPr lang="ru-RU" sz="2800" dirty="0" smtClean="0"/>
            </a:br>
            <a:r>
              <a:rPr lang="ru-RU" sz="2800" dirty="0" smtClean="0"/>
              <a:t>*экологический конкурс кормушек «Птичья столовая»;</a:t>
            </a:r>
            <a:br>
              <a:rPr lang="ru-RU" sz="2800" dirty="0" smtClean="0"/>
            </a:br>
            <a:r>
              <a:rPr lang="ru-RU" sz="2800" dirty="0" smtClean="0"/>
              <a:t>*городская акция- конкурс «Пернатая радуга»;</a:t>
            </a:r>
            <a:br>
              <a:rPr lang="ru-RU" sz="2800" dirty="0" smtClean="0"/>
            </a:br>
            <a:r>
              <a:rPr lang="ru-RU" sz="2800" dirty="0" smtClean="0"/>
              <a:t>*городской конкурс «Помни каждый гражданин: спасенья номер 01»;</a:t>
            </a:r>
            <a:br>
              <a:rPr lang="ru-RU" sz="2800" dirty="0" smtClean="0"/>
            </a:br>
            <a:r>
              <a:rPr lang="ru-RU" sz="2800" dirty="0" smtClean="0"/>
              <a:t>* международный конкурс «Снеговик»;</a:t>
            </a:r>
            <a:br>
              <a:rPr lang="ru-RU" sz="2800" dirty="0" smtClean="0"/>
            </a:br>
            <a:r>
              <a:rPr lang="ru-RU" sz="2800" dirty="0" smtClean="0"/>
              <a:t>*всероссийский конкурс «Зимние забавы»;</a:t>
            </a:r>
            <a:br>
              <a:rPr lang="ru-RU" sz="2800" dirty="0" smtClean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1426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4" y="1452"/>
            <a:ext cx="9144000" cy="6856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908720"/>
            <a:ext cx="6120680" cy="5040559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*новогодний сувенир;</a:t>
            </a:r>
            <a:br>
              <a:rPr lang="ru-RU" sz="2400" dirty="0" smtClean="0"/>
            </a:br>
            <a:r>
              <a:rPr lang="ru-RU" sz="2400" dirty="0" smtClean="0"/>
              <a:t>*городской конкурс «Спасатели глазами детей»;</a:t>
            </a:r>
            <a:br>
              <a:rPr lang="ru-RU" sz="2400" dirty="0" smtClean="0"/>
            </a:br>
            <a:r>
              <a:rPr lang="ru-RU" sz="2400" dirty="0" smtClean="0"/>
              <a:t>*конкурс чтецов 2018;</a:t>
            </a:r>
            <a:br>
              <a:rPr lang="ru-RU" sz="2400" dirty="0" smtClean="0"/>
            </a:br>
            <a:r>
              <a:rPr lang="ru-RU" sz="2400" dirty="0" smtClean="0"/>
              <a:t>* «Весна шагает по планете»;</a:t>
            </a:r>
            <a:br>
              <a:rPr lang="ru-RU" sz="2400" dirty="0" smtClean="0"/>
            </a:br>
            <a:r>
              <a:rPr lang="ru-RU" sz="2400" dirty="0" smtClean="0"/>
              <a:t>* «Добрый космос»;</a:t>
            </a:r>
            <a:br>
              <a:rPr lang="ru-RU" sz="2400" dirty="0" smtClean="0"/>
            </a:br>
            <a:r>
              <a:rPr lang="ru-RU" sz="2400" dirty="0" smtClean="0"/>
              <a:t>* «Зимний вернисаж»;</a:t>
            </a:r>
            <a:br>
              <a:rPr lang="ru-RU" sz="2400" dirty="0" smtClean="0"/>
            </a:br>
            <a:r>
              <a:rPr lang="ru-RU" sz="2400" dirty="0" smtClean="0"/>
              <a:t>* всероссийский конкурс «</a:t>
            </a:r>
            <a:r>
              <a:rPr lang="ru-RU" sz="2400" dirty="0" err="1" smtClean="0"/>
              <a:t>Умняшкино</a:t>
            </a:r>
            <a:r>
              <a:rPr lang="ru-RU" sz="2400" dirty="0" smtClean="0"/>
              <a:t>»;</a:t>
            </a:r>
            <a:br>
              <a:rPr lang="ru-RU" sz="2400" dirty="0" smtClean="0"/>
            </a:br>
            <a:r>
              <a:rPr lang="ru-RU" sz="2400" dirty="0" smtClean="0"/>
              <a:t>*международный «Круговорот знаний» и др.</a:t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5808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"/>
            <a:ext cx="9144000" cy="6856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3379"/>
            <a:ext cx="4752528" cy="3257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123379"/>
            <a:ext cx="4211960" cy="3257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1502" y="2707626"/>
            <a:ext cx="3477071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4" y="1452"/>
            <a:ext cx="9144000" cy="68565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10" y="16965"/>
            <a:ext cx="4067409" cy="3483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56992"/>
            <a:ext cx="7128792" cy="3501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85" y="-192238"/>
            <a:ext cx="3857625" cy="35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9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ramka-detskaya-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pic>
        <p:nvPicPr>
          <p:cNvPr id="5" name="Рисунок 4" descr="IMG_20171222_1107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857250"/>
            <a:ext cx="7488832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908720"/>
            <a:ext cx="6480720" cy="5184576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/>
              <a:t>В этом учебном году вместе с детьми, родителями и сотрудниками детского сада реализовали 2 проекта: «Времена года» и «Березка русская моя». Наш проект </a:t>
            </a:r>
            <a:r>
              <a:rPr lang="ru-RU" sz="2800" dirty="0" smtClean="0"/>
              <a:t>«Времена </a:t>
            </a:r>
            <a:r>
              <a:rPr lang="ru-RU" sz="2800" dirty="0" smtClean="0"/>
              <a:t>года» занял 1 место (в МДОУ) и 2 место </a:t>
            </a:r>
            <a:r>
              <a:rPr lang="ru-RU" sz="2800" dirty="0" smtClean="0"/>
              <a:t>в конкурсе природоохранных проектов в рамках сетевого взаимодействия МДОУ.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Также в этом году очень интересно прошла благотворительная осенняя ярмарка, военно- патриотическая игра «Зарница», очень познавательные и интересные занятия в библиотеке, «День синички». Также понравились экскурсии в группы, где были созданы музеи «Никто не забыт, ничто не забыто» и концертная программа к 9 мая.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364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" y="0"/>
            <a:ext cx="385762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50" y="0"/>
            <a:ext cx="5247725" cy="32918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75" y="3278138"/>
            <a:ext cx="5286582" cy="35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9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57250"/>
            <a:ext cx="76306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661814"/>
            <a:ext cx="7128792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6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2" y="1057858"/>
            <a:ext cx="7956376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56"/>
            <a:ext cx="9144000" cy="6856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692696"/>
            <a:ext cx="6696744" cy="5040559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/>
              <a:t>Михайлова О.С. – «Приобщение детей старшего дошкольного возраста к истокам русской народной культуры».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> В этом году мы продолжили знакомиться с фольклором, народными промыслами и игрушкой, народными праздниками. Были проведены следующие мероприятия:</a:t>
            </a:r>
            <a:br>
              <a:rPr lang="ru-RU" sz="2400" dirty="0" smtClean="0"/>
            </a:br>
            <a:r>
              <a:rPr lang="ru-RU" sz="2400" dirty="0" smtClean="0"/>
              <a:t>* «Капустные посиделки»;</a:t>
            </a:r>
            <a:br>
              <a:rPr lang="ru-RU" sz="2400" dirty="0" smtClean="0"/>
            </a:br>
            <a:r>
              <a:rPr lang="ru-RU" sz="2400" dirty="0" smtClean="0"/>
              <a:t>* «Знакомство с народной куклой. Изготовление кукол»;</a:t>
            </a:r>
            <a:br>
              <a:rPr lang="ru-RU" sz="2400" dirty="0" smtClean="0"/>
            </a:br>
            <a:r>
              <a:rPr lang="ru-RU" sz="2400" dirty="0" smtClean="0"/>
              <a:t>* «Рождественские святки»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7244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7250"/>
            <a:ext cx="82089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2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6328"/>
            <a:ext cx="7918648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0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" y="12589"/>
            <a:ext cx="5134744" cy="3992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12976"/>
            <a:ext cx="4283968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1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6"/>
            <a:ext cx="9144000" cy="6856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980729"/>
            <a:ext cx="7272808" cy="453650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Воскресенская Е.Н.- «Познание и развитие знаний по окружающему миру через экспериментирование».</a:t>
            </a:r>
            <a:br>
              <a:rPr lang="ru-RU" sz="2800" b="1" dirty="0" smtClean="0"/>
            </a:br>
            <a:r>
              <a:rPr lang="ru-RU" sz="2800" dirty="0" smtClean="0"/>
              <a:t>В этом году по теме самообразования изучала статьи в журналах и методическую литературу.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3341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"/>
            <a:ext cx="9144000" cy="6856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548680"/>
            <a:ext cx="5616624" cy="93610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В НАШЕЙ ГРУППЕ 26 ЧЕЛОВЕК: ИЗ НИХ 14 МАЛЬЧИКОВ И 12 ДЕВОЧЕК.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5256584" cy="32486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262870"/>
            <a:ext cx="5508104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2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9"/>
            <a:ext cx="9144000" cy="6856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908721"/>
            <a:ext cx="6912768" cy="489654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</a:t>
            </a:r>
            <a:r>
              <a:rPr lang="ru-RU" sz="2400" dirty="0" smtClean="0"/>
              <a:t>На</a:t>
            </a:r>
            <a:r>
              <a:rPr lang="ru-RU" sz="2400" dirty="0" smtClean="0"/>
              <a:t> следующий 2018-2019 учебный год мы решили взять проект «Моя семья», чтобы познакомиться с новыми детьми и их семьями.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А сейчас у нас осталось ещё одно мероприятие-</a:t>
            </a:r>
            <a:br>
              <a:rPr lang="ru-RU" sz="2400" dirty="0" smtClean="0"/>
            </a:br>
            <a:r>
              <a:rPr lang="ru-RU" sz="2400" dirty="0" smtClean="0"/>
              <a:t>ВЫПУСКНОЙ БАЛ.</a:t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1139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3"/>
            <a:ext cx="9144000" cy="685654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63237"/>
            <a:ext cx="83529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" y="1452"/>
            <a:ext cx="9144000" cy="685654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4704"/>
            <a:ext cx="7772399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6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3" y="1452"/>
            <a:ext cx="9144000" cy="6856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908721"/>
            <a:ext cx="6912768" cy="4680520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Желаем нашим выпускникам</a:t>
            </a:r>
            <a:br>
              <a:rPr lang="ru-RU" sz="5400" b="1" dirty="0" smtClean="0"/>
            </a:br>
            <a:r>
              <a:rPr lang="ru-RU" sz="5400" b="1" dirty="0" smtClean="0"/>
              <a:t>успехов в школе!!!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422609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3800"/>
            <a:ext cx="9144000" cy="6856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00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476672"/>
            <a:ext cx="6336704" cy="5112568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/>
              <a:t>Задачи на 2017- 2018 учебный год по группе: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800" dirty="0" smtClean="0"/>
              <a:t>1)способствовать укреплению физического и психического здоровья детей;</a:t>
            </a:r>
            <a:br>
              <a:rPr lang="ru-RU" sz="2800" dirty="0" smtClean="0"/>
            </a:br>
            <a:r>
              <a:rPr lang="ru-RU" sz="2800" dirty="0" smtClean="0"/>
              <a:t>2)развивать связную речь через различные виды деятельности;</a:t>
            </a:r>
            <a:br>
              <a:rPr lang="ru-RU" sz="2800" dirty="0" smtClean="0"/>
            </a:br>
            <a:r>
              <a:rPr lang="ru-RU" sz="2800" dirty="0" smtClean="0"/>
              <a:t>3)развивать творческий потенциал ребенка- дошкольника через приобщение к ценностям народной культуры;</a:t>
            </a:r>
            <a:br>
              <a:rPr lang="ru-RU" sz="2800" dirty="0" smtClean="0"/>
            </a:br>
            <a:r>
              <a:rPr lang="ru-RU" sz="2800" dirty="0" smtClean="0"/>
              <a:t>4)подготовка детей к школе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4091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918648" cy="1440159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ГРАФИК  ПОСЕЩАЕМОСТИ  ДЕТЕЙ  ПОДГОТОВИТЕЛЬНОЙ  ГРУППЫ№5</a:t>
            </a:r>
            <a:br>
              <a:rPr lang="ru-RU" sz="2000" b="1" dirty="0" smtClean="0"/>
            </a:br>
            <a:r>
              <a:rPr lang="ru-RU" sz="2000" b="1" dirty="0" smtClean="0"/>
              <a:t>В  2017-2018 УЧ.Г.</a:t>
            </a:r>
            <a:endParaRPr lang="ru-RU" sz="2000" b="1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68887211"/>
              </p:ext>
            </p:extLst>
          </p:nvPr>
        </p:nvGraphicFramePr>
        <p:xfrm>
          <a:off x="1115616" y="1556792"/>
          <a:ext cx="712879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08111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ДИАГРАММА РЕЗУЛЬТАТИВНОСТИ ПЕДАГОГИЧЕСКОГО ПРОЦЕССА</a:t>
            </a:r>
            <a:br>
              <a:rPr lang="ru-RU" sz="2000" b="1" dirty="0" smtClean="0"/>
            </a:br>
            <a:r>
              <a:rPr lang="ru-RU" sz="2000" b="1" dirty="0" smtClean="0"/>
              <a:t>2017-2018 </a:t>
            </a:r>
            <a:r>
              <a:rPr lang="ru-RU" sz="2000" b="1" dirty="0" err="1" smtClean="0"/>
              <a:t>уч</a:t>
            </a:r>
            <a:r>
              <a:rPr lang="ru-RU" sz="2000" b="1" dirty="0" smtClean="0"/>
              <a:t>. г.</a:t>
            </a:r>
            <a:endParaRPr lang="ru-RU" sz="2000" b="1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43843893"/>
              </p:ext>
            </p:extLst>
          </p:nvPr>
        </p:nvGraphicFramePr>
        <p:xfrm>
          <a:off x="1115616" y="1240651"/>
          <a:ext cx="7342584" cy="4780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43"/>
            <a:ext cx="9144000" cy="6856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476671"/>
            <a:ext cx="6552728" cy="115289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Была пополнена новыми атрибутами сюжетно- ролевая игра Поликлиника», «Школа», «Ателье»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9567"/>
            <a:ext cx="3857625" cy="4869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15" y="1629567"/>
            <a:ext cx="4559241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4176464" cy="4680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2686"/>
            <a:ext cx="4423420" cy="575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1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6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4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205</Words>
  <Application>Microsoft Office PowerPoint</Application>
  <PresentationFormat>Экран (4:3)</PresentationFormat>
  <Paragraphs>16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Arial</vt:lpstr>
      <vt:lpstr>Calibri</vt:lpstr>
      <vt:lpstr>Тема Office</vt:lpstr>
      <vt:lpstr>ИНТЕРЕСНАЯ ЖИЗНЬ ДЕТЕЙ ПОДГОТОВИТЕЛЬНОЙ ГРУППЫ «ВИШЕНКА» В 2017-2018УЧ.Г.</vt:lpstr>
      <vt:lpstr>Презентация PowerPoint</vt:lpstr>
      <vt:lpstr>В НАШЕЙ ГРУППЕ 26 ЧЕЛОВЕК: ИЗ НИХ 14 МАЛЬЧИКОВ И 12 ДЕВОЧЕК.</vt:lpstr>
      <vt:lpstr>Задачи на 2017- 2018 учебный год по группе: 1)способствовать укреплению физического и психического здоровья детей; 2)развивать связную речь через различные виды деятельности; 3)развивать творческий потенциал ребенка- дошкольника через приобщение к ценностям народной культуры; 4)подготовка детей к школе</vt:lpstr>
      <vt:lpstr>ГРАФИК  ПОСЕЩАЕМОСТИ  ДЕТЕЙ  ПОДГОТОВИТЕЛЬНОЙ  ГРУППЫ№5 В  2017-2018 УЧ.Г.</vt:lpstr>
      <vt:lpstr>ДИАГРАММА РЕЗУЛЬТАТИВНОСТИ ПЕДАГОГИЧЕСКОГО ПРОЦЕССА 2017-2018 уч. г.</vt:lpstr>
      <vt:lpstr>Была пополнена новыми атрибутами сюжетно- ролевая игра Поликлиника», «Школа», «Ателье»</vt:lpstr>
      <vt:lpstr>к</vt:lpstr>
      <vt:lpstr>Презентация PowerPoint</vt:lpstr>
      <vt:lpstr>К </vt:lpstr>
      <vt:lpstr>Взаимодействие с родителями: 1)подбор материала к проекту  «времена года»; 2)сочинение рассказа, истории про берёзку; 3)праздник «День рождения березки»; 4) праздник к Дню матери «Нам не страшны преграды, если мама рядом»; 5)экологический КВН; 6)зов джунглей; 7)праздники Новый год, 8 марта; 8)театральная жемчужина- показ сказки «Большой переполох»; 9)неделя открытых дверей- педмарафон- НОД «Путешествие в страну грамматики». </vt:lpstr>
      <vt:lpstr>Презентация PowerPoint</vt:lpstr>
      <vt:lpstr>Презентация PowerPoint</vt:lpstr>
      <vt:lpstr>Презентация PowerPoint</vt:lpstr>
      <vt:lpstr>Презентация PowerPoint</vt:lpstr>
      <vt:lpstr>В этом учебном году мы с ребятами участвовали во всех конкурсах МДОУ, а также в различных международных и всероссийских интернет конкурсах и онлайн- викторинах: * «Сбережем планету»; *экологический конкурс кормушек «Птичья столовая»; *городская акция- конкурс «Пернатая радуга»; *городской конкурс «Помни каждый гражданин: спасенья номер 01»; * международный конкурс «Снеговик»; *всероссийский конкурс «Зимние забавы»; </vt:lpstr>
      <vt:lpstr>*новогодний сувенир; *городской конкурс «Спасатели глазами детей»; *конкурс чтецов 2018; * «Весна шагает по планете»; * «Добрый космос»; * «Зимний вернисаж»; * всероссийский конкурс «Умняшкино»; *международный «Круговорот знаний» и др. </vt:lpstr>
      <vt:lpstr>Презентация PowerPoint</vt:lpstr>
      <vt:lpstr>Презентация PowerPoint</vt:lpstr>
      <vt:lpstr>В этом учебном году вместе с детьми, родителями и сотрудниками детского сада реализовали 2 проекта: «Времена года» и «Березка русская моя». Наш проект «Времена года» занял 1 место (в МДОУ) и 2 место в конкурсе природоохранных проектов в рамках сетевого взаимодействия МДОУ. Также в этом году очень интересно прошла благотворительная осенняя ярмарка, военно- патриотическая игра «Зарница», очень познавательные и интересные занятия в библиотеке, «День синички». Также понравились экскурсии в группы, где были созданы музеи «Никто не забыт, ничто не забыто» и концертная программа к 9 мая.</vt:lpstr>
      <vt:lpstr>Презентация PowerPoint</vt:lpstr>
      <vt:lpstr>Презентация PowerPoint</vt:lpstr>
      <vt:lpstr>Презентация PowerPoint</vt:lpstr>
      <vt:lpstr>Презентация PowerPoint</vt:lpstr>
      <vt:lpstr>Михайлова О.С. – «Приобщение детей старшего дошкольного возраста к истокам русской народной культуры».  В этом году мы продолжили знакомиться с фольклором, народными промыслами и игрушкой, народными праздниками. Были проведены следующие мероприятия: * «Капустные посиделки»; * «Знакомство с народной куклой. Изготовление кукол»; * «Рождественские святки» </vt:lpstr>
      <vt:lpstr>Презентация PowerPoint</vt:lpstr>
      <vt:lpstr>Презентация PowerPoint</vt:lpstr>
      <vt:lpstr>Презентация PowerPoint</vt:lpstr>
      <vt:lpstr>Воскресенская Е.Н.- «Познание и развитие знаний по окружающему миру через экспериментирование». В этом году по теме самообразования изучала статьи в журналах и методическую литературу.</vt:lpstr>
      <vt:lpstr> На следующий 2018-2019 учебный год мы решили взять проект «Моя семья», чтобы познакомиться с новыми детьми и их семьями.  А сейчас у нас осталось ещё одно мероприятие- ВЫПУСКНОЙ БАЛ. </vt:lpstr>
      <vt:lpstr>Презентация PowerPoint</vt:lpstr>
      <vt:lpstr>Презентация PowerPoint</vt:lpstr>
      <vt:lpstr>Желаем нашим выпускникам успехов в школе!!!</vt:lpstr>
      <vt:lpstr>Презентация PowerPoint</vt:lpstr>
    </vt:vector>
  </TitlesOfParts>
  <Company>Krokoz™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ИНТЕРЕСНАЯ ЖИЗНЬ ДЕТЕЙ ГРУППЫ «ВИШЕНКА» В 2017-2018УЧ.Г.</dc:title>
  <dc:creator>ДНС</dc:creator>
  <cp:lastModifiedBy>dns</cp:lastModifiedBy>
  <cp:revision>48</cp:revision>
  <dcterms:created xsi:type="dcterms:W3CDTF">2018-05-26T15:49:20Z</dcterms:created>
  <dcterms:modified xsi:type="dcterms:W3CDTF">2018-05-29T17:04:33Z</dcterms:modified>
</cp:coreProperties>
</file>