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62" r:id="rId3"/>
    <p:sldId id="263" r:id="rId4"/>
    <p:sldId id="264" r:id="rId5"/>
    <p:sldId id="257" r:id="rId6"/>
    <p:sldId id="258" r:id="rId7"/>
    <p:sldId id="259" r:id="rId8"/>
    <p:sldId id="261" r:id="rId9"/>
    <p:sldId id="260" r:id="rId10"/>
    <p:sldId id="265"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81" d="100"/>
          <a:sy n="81" d="100"/>
        </p:scale>
        <p:origin x="120" y="7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ru-RU"/>
              <a:t>Образец заголовка</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ru-RU"/>
              <a:t>Образец заголовка</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11/9/2021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11/9/2021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ru-RU"/>
              <a:t>Образец заголовка</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11/9/2021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11/9/2021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11/9/2021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11/9/2021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ru-RU"/>
              <a:t>Образец заголовка</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ru-RU"/>
              <a:t>Образец заголовка</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11/9/2021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11/9/2021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a:t>Образец заголовка</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11/9/2021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11/9/2021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11/9/2021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ru-RU"/>
              <a:t>Образец заголовка</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42A54C80-263E-416B-A8E0-580EDEADCBDC}" type="datetimeFigureOut">
              <a:rPr lang="en-US" dirty="0"/>
              <a:t>11/9/2021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ru-RU"/>
              <a:t>Образец заголовка</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dirty="0"/>
              <a:pPr/>
              <a:t>11/9/2021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ru-RU"/>
              <a:t>Образец заголовка</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11/9/2021</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Овал 4">
            <a:extLst>
              <a:ext uri="{FF2B5EF4-FFF2-40B4-BE49-F238E27FC236}">
                <a16:creationId xmlns="" xmlns:a16="http://schemas.microsoft.com/office/drawing/2014/main" id="{1BD1F99C-46C8-4798-A396-6924AD0DB9E7}"/>
              </a:ext>
            </a:extLst>
          </p:cNvPr>
          <p:cNvSpPr/>
          <p:nvPr/>
        </p:nvSpPr>
        <p:spPr>
          <a:xfrm>
            <a:off x="1905000" y="752475"/>
            <a:ext cx="6562725" cy="2286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Заголовок 3">
            <a:extLst>
              <a:ext uri="{FF2B5EF4-FFF2-40B4-BE49-F238E27FC236}">
                <a16:creationId xmlns="" xmlns:a16="http://schemas.microsoft.com/office/drawing/2014/main" id="{446EB0D5-BC77-48E9-893A-547011A9F54F}"/>
              </a:ext>
            </a:extLst>
          </p:cNvPr>
          <p:cNvSpPr>
            <a:spLocks noGrp="1"/>
          </p:cNvSpPr>
          <p:nvPr>
            <p:ph type="ctrTitle"/>
          </p:nvPr>
        </p:nvSpPr>
        <p:spPr>
          <a:xfrm>
            <a:off x="1531064" y="1033462"/>
            <a:ext cx="7766936" cy="1724025"/>
          </a:xfrm>
        </p:spPr>
        <p:txBody>
          <a:bodyPr>
            <a:normAutofit fontScale="90000"/>
          </a:bodyPr>
          <a:lstStyle/>
          <a:p>
            <a:pPr algn="ctr"/>
            <a:r>
              <a:rPr lang="ru-RU" sz="2800" b="1" dirty="0">
                <a:solidFill>
                  <a:schemeClr val="accent2">
                    <a:lumMod val="50000"/>
                  </a:schemeClr>
                </a:solidFill>
                <a:latin typeface="Book Antiqua" panose="02040602050305030304" pitchFamily="18" charset="0"/>
              </a:rPr>
              <a:t/>
            </a:r>
            <a:br>
              <a:rPr lang="ru-RU" sz="2800" b="1" dirty="0">
                <a:solidFill>
                  <a:schemeClr val="accent2">
                    <a:lumMod val="50000"/>
                  </a:schemeClr>
                </a:solidFill>
                <a:latin typeface="Book Antiqua" panose="02040602050305030304" pitchFamily="18" charset="0"/>
              </a:rPr>
            </a:br>
            <a:r>
              <a:rPr lang="ru-RU" sz="2800" b="1" dirty="0">
                <a:solidFill>
                  <a:schemeClr val="accent2">
                    <a:lumMod val="50000"/>
                  </a:schemeClr>
                </a:solidFill>
                <a:latin typeface="Book Antiqua" panose="02040602050305030304" pitchFamily="18" charset="0"/>
              </a:rPr>
              <a:t/>
            </a:r>
            <a:br>
              <a:rPr lang="ru-RU" sz="2800" b="1" dirty="0">
                <a:solidFill>
                  <a:schemeClr val="accent2">
                    <a:lumMod val="50000"/>
                  </a:schemeClr>
                </a:solidFill>
                <a:latin typeface="Book Antiqua" panose="02040602050305030304" pitchFamily="18" charset="0"/>
              </a:rPr>
            </a:br>
            <a:r>
              <a:rPr lang="ru-RU" sz="2800" b="1" dirty="0">
                <a:solidFill>
                  <a:schemeClr val="accent2">
                    <a:lumMod val="50000"/>
                  </a:schemeClr>
                </a:solidFill>
                <a:latin typeface="Book Antiqua" panose="02040602050305030304" pitchFamily="18" charset="0"/>
              </a:rPr>
              <a:t/>
            </a:r>
            <a:br>
              <a:rPr lang="ru-RU" sz="2800" b="1" dirty="0">
                <a:solidFill>
                  <a:schemeClr val="accent2">
                    <a:lumMod val="50000"/>
                  </a:schemeClr>
                </a:solidFill>
                <a:latin typeface="Book Antiqua" panose="02040602050305030304" pitchFamily="18" charset="0"/>
              </a:rPr>
            </a:br>
            <a:r>
              <a:rPr lang="ru-RU" sz="2700" b="1" dirty="0">
                <a:solidFill>
                  <a:schemeClr val="accent2">
                    <a:lumMod val="50000"/>
                  </a:schemeClr>
                </a:solidFill>
                <a:latin typeface="Book Antiqua" panose="02040602050305030304" pitchFamily="18" charset="0"/>
              </a:rPr>
              <a:t>«Игры и упражнения на развитие </a:t>
            </a:r>
            <a:br>
              <a:rPr lang="ru-RU" sz="2700" b="1" dirty="0">
                <a:solidFill>
                  <a:schemeClr val="accent2">
                    <a:lumMod val="50000"/>
                  </a:schemeClr>
                </a:solidFill>
                <a:latin typeface="Book Antiqua" panose="02040602050305030304" pitchFamily="18" charset="0"/>
              </a:rPr>
            </a:br>
            <a:r>
              <a:rPr lang="ru-RU" sz="2700" b="1" dirty="0">
                <a:solidFill>
                  <a:schemeClr val="accent2">
                    <a:lumMod val="50000"/>
                  </a:schemeClr>
                </a:solidFill>
                <a:latin typeface="Book Antiqua" panose="02040602050305030304" pitchFamily="18" charset="0"/>
              </a:rPr>
              <a:t>чувства ритма у детей </a:t>
            </a:r>
            <a:br>
              <a:rPr lang="ru-RU" sz="2700" b="1" dirty="0">
                <a:solidFill>
                  <a:schemeClr val="accent2">
                    <a:lumMod val="50000"/>
                  </a:schemeClr>
                </a:solidFill>
                <a:latin typeface="Book Antiqua" panose="02040602050305030304" pitchFamily="18" charset="0"/>
              </a:rPr>
            </a:br>
            <a:r>
              <a:rPr lang="ru-RU" sz="2700" b="1" dirty="0">
                <a:solidFill>
                  <a:schemeClr val="accent2">
                    <a:lumMod val="50000"/>
                  </a:schemeClr>
                </a:solidFill>
                <a:latin typeface="Book Antiqua" panose="02040602050305030304" pitchFamily="18" charset="0"/>
              </a:rPr>
              <a:t>младшего возраста»</a:t>
            </a:r>
            <a:br>
              <a:rPr lang="ru-RU" sz="2700" b="1" dirty="0">
                <a:solidFill>
                  <a:schemeClr val="accent2">
                    <a:lumMod val="50000"/>
                  </a:schemeClr>
                </a:solidFill>
                <a:latin typeface="Book Antiqua" panose="02040602050305030304" pitchFamily="18" charset="0"/>
              </a:rPr>
            </a:br>
            <a:endParaRPr lang="ru-RU" sz="2700" b="1" dirty="0">
              <a:solidFill>
                <a:schemeClr val="accent2">
                  <a:lumMod val="50000"/>
                </a:schemeClr>
              </a:solidFill>
              <a:latin typeface="Book Antiqua" panose="02040602050305030304" pitchFamily="18" charset="0"/>
            </a:endParaRPr>
          </a:p>
        </p:txBody>
      </p:sp>
      <p:sp>
        <p:nvSpPr>
          <p:cNvPr id="8" name="Подзаголовок 7">
            <a:extLst>
              <a:ext uri="{FF2B5EF4-FFF2-40B4-BE49-F238E27FC236}">
                <a16:creationId xmlns="" xmlns:a16="http://schemas.microsoft.com/office/drawing/2014/main" id="{200DCA54-7817-4907-86B3-9F980A5E4B5D}"/>
              </a:ext>
            </a:extLst>
          </p:cNvPr>
          <p:cNvSpPr>
            <a:spLocks noGrp="1"/>
          </p:cNvSpPr>
          <p:nvPr>
            <p:ph type="subTitle" idx="1"/>
          </p:nvPr>
        </p:nvSpPr>
        <p:spPr>
          <a:xfrm>
            <a:off x="590550" y="2541010"/>
            <a:ext cx="8944098" cy="3564515"/>
          </a:xfrm>
        </p:spPr>
        <p:txBody>
          <a:bodyPr>
            <a:normAutofit/>
          </a:bodyPr>
          <a:lstStyle/>
          <a:p>
            <a:pPr algn="ctr"/>
            <a:endParaRPr lang="ru-RU" sz="2000" b="1" dirty="0">
              <a:solidFill>
                <a:schemeClr val="accent2">
                  <a:lumMod val="50000"/>
                </a:schemeClr>
              </a:solidFill>
              <a:latin typeface="Book Antiqua" panose="02040602050305030304" pitchFamily="18" charset="0"/>
            </a:endParaRPr>
          </a:p>
          <a:p>
            <a:pPr algn="ctr"/>
            <a:endParaRPr lang="ru-RU" sz="2000" b="1" dirty="0">
              <a:solidFill>
                <a:schemeClr val="accent2">
                  <a:lumMod val="50000"/>
                </a:schemeClr>
              </a:solidFill>
              <a:latin typeface="Book Antiqua" panose="02040602050305030304" pitchFamily="18" charset="0"/>
            </a:endParaRPr>
          </a:p>
          <a:p>
            <a:pPr algn="ctr"/>
            <a:r>
              <a:rPr lang="ru-RU" sz="2000" b="1" dirty="0">
                <a:solidFill>
                  <a:schemeClr val="accent2">
                    <a:lumMod val="50000"/>
                  </a:schemeClr>
                </a:solidFill>
                <a:latin typeface="Book Antiqua" panose="02040602050305030304" pitchFamily="18" charset="0"/>
              </a:rPr>
              <a:t>Консультация для родителей </a:t>
            </a:r>
          </a:p>
          <a:p>
            <a:pPr algn="ctr"/>
            <a:r>
              <a:rPr lang="ru-RU" b="1" dirty="0">
                <a:solidFill>
                  <a:schemeClr val="accent2">
                    <a:lumMod val="50000"/>
                  </a:schemeClr>
                </a:solidFill>
                <a:latin typeface="Book Antiqua" panose="02040602050305030304" pitchFamily="18" charset="0"/>
              </a:rPr>
              <a:t>(приложение)</a:t>
            </a:r>
          </a:p>
          <a:p>
            <a:pPr algn="ctr"/>
            <a:endParaRPr lang="ru-RU" sz="2000" b="1" dirty="0">
              <a:solidFill>
                <a:schemeClr val="accent2">
                  <a:lumMod val="50000"/>
                </a:schemeClr>
              </a:solidFill>
              <a:latin typeface="Book Antiqua" panose="02040602050305030304" pitchFamily="18" charset="0"/>
            </a:endParaRPr>
          </a:p>
          <a:p>
            <a:pPr algn="ctr"/>
            <a:endParaRPr lang="ru-RU" sz="2000" b="1" dirty="0">
              <a:solidFill>
                <a:schemeClr val="accent2">
                  <a:lumMod val="50000"/>
                </a:schemeClr>
              </a:solidFill>
              <a:latin typeface="Book Antiqua" panose="02040602050305030304" pitchFamily="18" charset="0"/>
            </a:endParaRPr>
          </a:p>
          <a:p>
            <a:pPr algn="l"/>
            <a:r>
              <a:rPr lang="ru-RU" b="1" dirty="0">
                <a:solidFill>
                  <a:schemeClr val="accent2">
                    <a:lumMod val="50000"/>
                  </a:schemeClr>
                </a:solidFill>
                <a:latin typeface="Book Antiqua" panose="02040602050305030304" pitchFamily="18" charset="0"/>
              </a:rPr>
              <a:t>Подготовила: музыкальный руководитель</a:t>
            </a:r>
          </a:p>
          <a:p>
            <a:pPr algn="l"/>
            <a:r>
              <a:rPr lang="ru-RU" b="1" dirty="0">
                <a:solidFill>
                  <a:schemeClr val="accent2">
                    <a:lumMod val="50000"/>
                  </a:schemeClr>
                </a:solidFill>
                <a:latin typeface="Book Antiqua" panose="02040602050305030304" pitchFamily="18" charset="0"/>
              </a:rPr>
              <a:t>Зиновьева В.В.</a:t>
            </a:r>
          </a:p>
        </p:txBody>
      </p:sp>
    </p:spTree>
    <p:extLst>
      <p:ext uri="{BB962C8B-B14F-4D97-AF65-F5344CB8AC3E}">
        <p14:creationId xmlns:p14="http://schemas.microsoft.com/office/powerpoint/2010/main" val="41183928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74128B05-8139-4CAD-8C09-D2202A9FEBD3}"/>
              </a:ext>
            </a:extLst>
          </p:cNvPr>
          <p:cNvSpPr>
            <a:spLocks noGrp="1"/>
          </p:cNvSpPr>
          <p:nvPr>
            <p:ph type="title"/>
          </p:nvPr>
        </p:nvSpPr>
        <p:spPr>
          <a:xfrm>
            <a:off x="677334" y="850605"/>
            <a:ext cx="8596668" cy="914400"/>
          </a:xfrm>
        </p:spPr>
        <p:txBody>
          <a:bodyPr>
            <a:normAutofit/>
          </a:bodyPr>
          <a:lstStyle/>
          <a:p>
            <a:pPr algn="ctr"/>
            <a:r>
              <a:rPr lang="ru-RU" sz="4000" b="1" dirty="0">
                <a:ln w="22225">
                  <a:solidFill>
                    <a:schemeClr val="accent2"/>
                  </a:solidFill>
                  <a:prstDash val="solid"/>
                </a:ln>
                <a:solidFill>
                  <a:schemeClr val="accent2">
                    <a:lumMod val="40000"/>
                    <a:lumOff val="60000"/>
                  </a:schemeClr>
                </a:solidFill>
                <a:latin typeface="Bookman Old Style" panose="02050604050505020204" pitchFamily="18" charset="0"/>
              </a:rPr>
              <a:t>Спасибо за внимание!</a:t>
            </a:r>
          </a:p>
        </p:txBody>
      </p:sp>
      <p:pic>
        <p:nvPicPr>
          <p:cNvPr id="4" name="Рисунок 3">
            <a:extLst>
              <a:ext uri="{FF2B5EF4-FFF2-40B4-BE49-F238E27FC236}">
                <a16:creationId xmlns="" xmlns:a16="http://schemas.microsoft.com/office/drawing/2014/main" id="{F2B6833C-16DE-4ACE-B391-4269754DE726}"/>
              </a:ext>
            </a:extLst>
          </p:cNvPr>
          <p:cNvPicPr>
            <a:picLocks noChangeAspect="1"/>
          </p:cNvPicPr>
          <p:nvPr/>
        </p:nvPicPr>
        <p:blipFill rotWithShape="1">
          <a:blip r:embed="rId2"/>
          <a:srcRect t="15426" b="17735"/>
          <a:stretch/>
        </p:blipFill>
        <p:spPr>
          <a:xfrm>
            <a:off x="1917404" y="2535276"/>
            <a:ext cx="6586981" cy="3301998"/>
          </a:xfrm>
          <a:prstGeom prst="rect">
            <a:avLst/>
          </a:prstGeom>
        </p:spPr>
      </p:pic>
    </p:spTree>
    <p:extLst>
      <p:ext uri="{BB962C8B-B14F-4D97-AF65-F5344CB8AC3E}">
        <p14:creationId xmlns:p14="http://schemas.microsoft.com/office/powerpoint/2010/main" val="19386090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203D40B2-0B36-4006-AEDD-3C985ACB46D7}"/>
              </a:ext>
            </a:extLst>
          </p:cNvPr>
          <p:cNvSpPr>
            <a:spLocks noGrp="1"/>
          </p:cNvSpPr>
          <p:nvPr>
            <p:ph type="title"/>
          </p:nvPr>
        </p:nvSpPr>
        <p:spPr>
          <a:xfrm>
            <a:off x="677334" y="304800"/>
            <a:ext cx="8596668" cy="2819400"/>
          </a:xfrm>
        </p:spPr>
        <p:txBody>
          <a:bodyPr>
            <a:normAutofit fontScale="90000"/>
          </a:bodyPr>
          <a:lstStyle/>
          <a:p>
            <a:r>
              <a:rPr lang="ru-RU" sz="2000" dirty="0">
                <a:solidFill>
                  <a:schemeClr val="accent2">
                    <a:lumMod val="50000"/>
                  </a:schemeClr>
                </a:solidFill>
                <a:effectLst/>
                <a:latin typeface="Book Antiqua" panose="02040602050305030304" pitchFamily="18" charset="0"/>
                <a:ea typeface="Calibri" panose="020F0502020204030204" pitchFamily="34" charset="0"/>
              </a:rPr>
              <a:t>	В последние годы заметно возросла потребность в эффективных методиках воспитания детей раннего возраста. Явление это не случайное и связано не только с увеличением групп раннего возраста в ДОУ, но и с пониманием самоценности этого периода детства, значения развития в младшем возрасте для последующего становления личности ребенка. И музыкально-ритмическое воспитание в этом смысле оказывается одним из стержневых видов деятельности, поскольку по своей природе является синтетическим, объединяющим музыку (пение), движение и слово.</a:t>
            </a:r>
            <a:endParaRPr lang="ru-RU" dirty="0"/>
          </a:p>
        </p:txBody>
      </p:sp>
      <p:pic>
        <p:nvPicPr>
          <p:cNvPr id="4" name="Рисунок 3">
            <a:extLst>
              <a:ext uri="{FF2B5EF4-FFF2-40B4-BE49-F238E27FC236}">
                <a16:creationId xmlns="" xmlns:a16="http://schemas.microsoft.com/office/drawing/2014/main" id="{9A29806F-1505-47F7-AE93-DB8594327333}"/>
              </a:ext>
            </a:extLst>
          </p:cNvPr>
          <p:cNvPicPr>
            <a:picLocks noChangeAspect="1"/>
          </p:cNvPicPr>
          <p:nvPr/>
        </p:nvPicPr>
        <p:blipFill rotWithShape="1">
          <a:blip r:embed="rId2"/>
          <a:srcRect b="12143"/>
          <a:stretch/>
        </p:blipFill>
        <p:spPr>
          <a:xfrm>
            <a:off x="745182" y="2790825"/>
            <a:ext cx="3017193" cy="3980117"/>
          </a:xfrm>
          <a:prstGeom prst="rect">
            <a:avLst/>
          </a:prstGeom>
          <a:ln>
            <a:noFill/>
          </a:ln>
          <a:effectLst>
            <a:glow rad="101600">
              <a:schemeClr val="accent1">
                <a:satMod val="175000"/>
                <a:alpha val="40000"/>
              </a:schemeClr>
            </a:glow>
            <a:outerShdw blurRad="292100" dist="139700" dir="2700000" algn="tl" rotWithShape="0">
              <a:srgbClr val="333333">
                <a:alpha val="65000"/>
              </a:srgbClr>
            </a:outerShdw>
            <a:softEdge rad="63500"/>
          </a:effectLst>
        </p:spPr>
      </p:pic>
      <p:pic>
        <p:nvPicPr>
          <p:cNvPr id="6" name="Рисунок 5">
            <a:extLst>
              <a:ext uri="{FF2B5EF4-FFF2-40B4-BE49-F238E27FC236}">
                <a16:creationId xmlns="" xmlns:a16="http://schemas.microsoft.com/office/drawing/2014/main" id="{D8964C1E-28FD-4BB2-85F3-FC28AEA5D5D6}"/>
              </a:ext>
            </a:extLst>
          </p:cNvPr>
          <p:cNvPicPr>
            <a:picLocks noChangeAspect="1"/>
          </p:cNvPicPr>
          <p:nvPr/>
        </p:nvPicPr>
        <p:blipFill rotWithShape="1">
          <a:blip r:embed="rId3"/>
          <a:srcRect l="20779" t="25706" r="244" b="15933"/>
          <a:stretch/>
        </p:blipFill>
        <p:spPr>
          <a:xfrm>
            <a:off x="4559799" y="2905791"/>
            <a:ext cx="4174626" cy="3646742"/>
          </a:xfrm>
          <a:prstGeom prst="rect">
            <a:avLst/>
          </a:prstGeom>
          <a:ln>
            <a:noFill/>
          </a:ln>
          <a:effectLst>
            <a:glow rad="63500">
              <a:schemeClr val="accent1">
                <a:satMod val="175000"/>
                <a:alpha val="40000"/>
              </a:schemeClr>
            </a:glow>
            <a:outerShdw blurRad="292100" dist="139700" dir="2700000" algn="tl" rotWithShape="0">
              <a:srgbClr val="333333">
                <a:alpha val="65000"/>
              </a:srgbClr>
            </a:outerShdw>
            <a:softEdge rad="127000"/>
          </a:effectLst>
        </p:spPr>
      </p:pic>
    </p:spTree>
    <p:extLst>
      <p:ext uri="{BB962C8B-B14F-4D97-AF65-F5344CB8AC3E}">
        <p14:creationId xmlns:p14="http://schemas.microsoft.com/office/powerpoint/2010/main" val="20086364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AF2DC7BF-940D-49EC-8D40-A30C845C5C95}"/>
              </a:ext>
            </a:extLst>
          </p:cNvPr>
          <p:cNvSpPr>
            <a:spLocks noGrp="1"/>
          </p:cNvSpPr>
          <p:nvPr>
            <p:ph type="title"/>
          </p:nvPr>
        </p:nvSpPr>
        <p:spPr>
          <a:xfrm>
            <a:off x="400050" y="257175"/>
            <a:ext cx="9163050" cy="5543550"/>
          </a:xfrm>
        </p:spPr>
        <p:txBody>
          <a:bodyPr>
            <a:noAutofit/>
          </a:bodyPr>
          <a:lstStyle/>
          <a:p>
            <a:r>
              <a:rPr lang="ru-RU" sz="1800" dirty="0">
                <a:solidFill>
                  <a:schemeClr val="accent2">
                    <a:lumMod val="50000"/>
                  </a:schemeClr>
                </a:solidFill>
                <a:effectLst/>
                <a:latin typeface="Book Antiqua" panose="02040602050305030304" pitchFamily="18" charset="0"/>
                <a:ea typeface="Calibri" panose="020F0502020204030204" pitchFamily="34" charset="0"/>
                <a:cs typeface="Times New Roman" panose="02020603050405020304" pitchFamily="18" charset="0"/>
              </a:rPr>
              <a:t>	Игровые музыкально-двигательные упражнения для детей раннего возраста имеют особую значимость, поскольку являются не только универсальным средством всестороннего гармоничного развития ребенка, но и служат незаменимым инструментом общения детей и взрослых, инструментом их эмоционального взаимодействия. Эту особенность игрового материала для малышей заметили еще наши предки. Об этом свидетельствуют дошедшие до наших дней такие шедевры народного педагогики, как «Ладушки», «Сорока – Белобока», «Идет коза рогатая» и др. </a:t>
            </a:r>
            <a:br>
              <a:rPr lang="ru-RU" sz="1800" dirty="0">
                <a:solidFill>
                  <a:schemeClr val="accent2">
                    <a:lumMod val="50000"/>
                  </a:schemeClr>
                </a:solidFill>
                <a:effectLst/>
                <a:latin typeface="Book Antiqua" panose="02040602050305030304" pitchFamily="18" charset="0"/>
                <a:ea typeface="Calibri" panose="020F0502020204030204" pitchFamily="34" charset="0"/>
                <a:cs typeface="Times New Roman" panose="02020603050405020304" pitchFamily="18" charset="0"/>
              </a:rPr>
            </a:br>
            <a:r>
              <a:rPr lang="ru-RU" sz="1800" dirty="0">
                <a:solidFill>
                  <a:schemeClr val="accent2">
                    <a:lumMod val="50000"/>
                  </a:schemeClr>
                </a:solidFill>
                <a:effectLst/>
                <a:latin typeface="Book Antiqua" panose="02040602050305030304" pitchFamily="18" charset="0"/>
                <a:ea typeface="Calibri" panose="020F0502020204030204" pitchFamily="34" charset="0"/>
                <a:cs typeface="Times New Roman" panose="02020603050405020304" pitchFamily="18" charset="0"/>
              </a:rPr>
              <a:t/>
            </a:r>
            <a:br>
              <a:rPr lang="ru-RU" sz="1800" dirty="0">
                <a:solidFill>
                  <a:schemeClr val="accent2">
                    <a:lumMod val="50000"/>
                  </a:schemeClr>
                </a:solidFill>
                <a:effectLst/>
                <a:latin typeface="Book Antiqua" panose="02040602050305030304" pitchFamily="18" charset="0"/>
                <a:ea typeface="Calibri" panose="020F0502020204030204" pitchFamily="34" charset="0"/>
                <a:cs typeface="Times New Roman" panose="02020603050405020304" pitchFamily="18" charset="0"/>
              </a:rPr>
            </a:br>
            <a:endParaRPr lang="ru-RU" sz="1800" dirty="0">
              <a:solidFill>
                <a:schemeClr val="accent2">
                  <a:lumMod val="50000"/>
                </a:schemeClr>
              </a:solidFill>
              <a:latin typeface="Book Antiqua" panose="02040602050305030304" pitchFamily="18" charset="0"/>
            </a:endParaRPr>
          </a:p>
        </p:txBody>
      </p:sp>
      <p:pic>
        <p:nvPicPr>
          <p:cNvPr id="5" name="Рисунок 4">
            <a:extLst>
              <a:ext uri="{FF2B5EF4-FFF2-40B4-BE49-F238E27FC236}">
                <a16:creationId xmlns="" xmlns:a16="http://schemas.microsoft.com/office/drawing/2014/main" id="{44546EEE-C7A6-4126-9914-9AFCD54A0153}"/>
              </a:ext>
            </a:extLst>
          </p:cNvPr>
          <p:cNvPicPr>
            <a:picLocks noChangeAspect="1"/>
          </p:cNvPicPr>
          <p:nvPr/>
        </p:nvPicPr>
        <p:blipFill rotWithShape="1">
          <a:blip r:embed="rId2"/>
          <a:srcRect l="12142" r="5829"/>
          <a:stretch/>
        </p:blipFill>
        <p:spPr>
          <a:xfrm>
            <a:off x="5600700" y="2764742"/>
            <a:ext cx="3962400" cy="3223609"/>
          </a:xfrm>
          <a:prstGeom prst="rect">
            <a:avLst/>
          </a:prstGeom>
          <a:ln>
            <a:noFill/>
          </a:ln>
          <a:effectLst>
            <a:glow rad="228600">
              <a:schemeClr val="accent1">
                <a:satMod val="175000"/>
                <a:alpha val="40000"/>
              </a:schemeClr>
            </a:glow>
            <a:outerShdw blurRad="292100" dist="139700" dir="2700000" algn="tl" rotWithShape="0">
              <a:srgbClr val="333333">
                <a:alpha val="65000"/>
              </a:srgbClr>
            </a:outerShdw>
          </a:effectLst>
        </p:spPr>
      </p:pic>
      <p:pic>
        <p:nvPicPr>
          <p:cNvPr id="7" name="Рисунок 6">
            <a:extLst>
              <a:ext uri="{FF2B5EF4-FFF2-40B4-BE49-F238E27FC236}">
                <a16:creationId xmlns="" xmlns:a16="http://schemas.microsoft.com/office/drawing/2014/main" id="{2685CDBE-0319-4361-A3BB-47605A2BA9EF}"/>
              </a:ext>
            </a:extLst>
          </p:cNvPr>
          <p:cNvPicPr>
            <a:picLocks noChangeAspect="1"/>
          </p:cNvPicPr>
          <p:nvPr/>
        </p:nvPicPr>
        <p:blipFill rotWithShape="1">
          <a:blip r:embed="rId3"/>
          <a:srcRect l="5593" r="2918"/>
          <a:stretch/>
        </p:blipFill>
        <p:spPr>
          <a:xfrm>
            <a:off x="657225" y="2802857"/>
            <a:ext cx="4362450" cy="3185494"/>
          </a:xfrm>
          <a:prstGeom prst="rect">
            <a:avLst/>
          </a:prstGeom>
          <a:ln>
            <a:noFill/>
          </a:ln>
          <a:effectLst>
            <a:glow rad="228600">
              <a:schemeClr val="accent1">
                <a:satMod val="175000"/>
                <a:alpha val="40000"/>
              </a:schemeClr>
            </a:glow>
            <a:outerShdw blurRad="292100" dist="139700" dir="2700000" algn="tl" rotWithShape="0">
              <a:srgbClr val="333333">
                <a:alpha val="65000"/>
              </a:srgbClr>
            </a:outerShdw>
          </a:effectLst>
        </p:spPr>
      </p:pic>
    </p:spTree>
    <p:extLst>
      <p:ext uri="{BB962C8B-B14F-4D97-AF65-F5344CB8AC3E}">
        <p14:creationId xmlns:p14="http://schemas.microsoft.com/office/powerpoint/2010/main" val="37806886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2D984AAD-F659-402A-975D-7D278E56A813}"/>
              </a:ext>
            </a:extLst>
          </p:cNvPr>
          <p:cNvSpPr>
            <a:spLocks noGrp="1"/>
          </p:cNvSpPr>
          <p:nvPr>
            <p:ph type="title"/>
          </p:nvPr>
        </p:nvSpPr>
        <p:spPr>
          <a:xfrm>
            <a:off x="342899" y="428625"/>
            <a:ext cx="9172575" cy="2495549"/>
          </a:xfrm>
        </p:spPr>
        <p:txBody>
          <a:bodyPr>
            <a:noAutofit/>
          </a:bodyPr>
          <a:lstStyle/>
          <a:p>
            <a:r>
              <a:rPr lang="ru-RU" sz="1800" dirty="0">
                <a:solidFill>
                  <a:schemeClr val="accent2">
                    <a:lumMod val="50000"/>
                  </a:schemeClr>
                </a:solidFill>
                <a:effectLst/>
                <a:latin typeface="Book Antiqua" panose="02040602050305030304" pitchFamily="18" charset="0"/>
                <a:ea typeface="Calibri" panose="020F0502020204030204" pitchFamily="34" charset="0"/>
              </a:rPr>
              <a:t>	Раннее развитие немыслимо без активного участия родителей. На сегодняшний день известны десятки эффективных систем раннего развития. Методика «Музыка с мамой» (авторы Железновы Сергей и Екатерина) является игровой формой подачи учебного материала комплексного характера </a:t>
            </a:r>
            <a:r>
              <a:rPr lang="ru-RU" sz="1800" i="1" dirty="0">
                <a:solidFill>
                  <a:schemeClr val="accent2">
                    <a:lumMod val="50000"/>
                  </a:schemeClr>
                </a:solidFill>
                <a:effectLst/>
                <a:latin typeface="Book Antiqua" panose="02040602050305030304" pitchFamily="18" charset="0"/>
                <a:ea typeface="Calibri" panose="020F0502020204030204" pitchFamily="34" charset="0"/>
              </a:rPr>
              <a:t>(доступного и практичного, которое превращает обучение в веселую обучающую игру). </a:t>
            </a:r>
            <a:r>
              <a:rPr lang="ru-RU" sz="1800" dirty="0">
                <a:solidFill>
                  <a:schemeClr val="accent2">
                    <a:lumMod val="50000"/>
                  </a:schemeClr>
                </a:solidFill>
                <a:effectLst/>
                <a:latin typeface="Book Antiqua" panose="02040602050305030304" pitchFamily="18" charset="0"/>
                <a:ea typeface="Calibri" panose="020F0502020204030204" pitchFamily="34" charset="0"/>
                <a:cs typeface="Times New Roman" panose="02020603050405020304" pitchFamily="18" charset="0"/>
              </a:rPr>
              <a:t>Сергей и Екатерина Железновы одни из немногих, чьи программы и методические разработки стали популярны далеко за пределами России. Диски Железновых пользуются успехом во многих странах мира, помогая развивать музыкальные способности, абсолютный слух, речь детей. </a:t>
            </a:r>
            <a:br>
              <a:rPr lang="ru-RU" sz="1800" dirty="0">
                <a:solidFill>
                  <a:schemeClr val="accent2">
                    <a:lumMod val="50000"/>
                  </a:schemeClr>
                </a:solidFill>
                <a:effectLst/>
                <a:latin typeface="Book Antiqua" panose="02040602050305030304" pitchFamily="18" charset="0"/>
                <a:ea typeface="Calibri" panose="020F0502020204030204" pitchFamily="34" charset="0"/>
                <a:cs typeface="Times New Roman" panose="02020603050405020304" pitchFamily="18" charset="0"/>
              </a:rPr>
            </a:br>
            <a:endParaRPr lang="ru-RU" sz="1800" dirty="0"/>
          </a:p>
        </p:txBody>
      </p:sp>
      <p:pic>
        <p:nvPicPr>
          <p:cNvPr id="7" name="Рисунок 6">
            <a:extLst>
              <a:ext uri="{FF2B5EF4-FFF2-40B4-BE49-F238E27FC236}">
                <a16:creationId xmlns="" xmlns:a16="http://schemas.microsoft.com/office/drawing/2014/main" id="{3D9CD393-D3EC-49BB-A042-EC074F988BC3}"/>
              </a:ext>
            </a:extLst>
          </p:cNvPr>
          <p:cNvPicPr>
            <a:picLocks noChangeAspect="1"/>
          </p:cNvPicPr>
          <p:nvPr/>
        </p:nvPicPr>
        <p:blipFill rotWithShape="1">
          <a:blip r:embed="rId2"/>
          <a:srcRect l="5003" t="19444" r="-31" b="7916"/>
          <a:stretch/>
        </p:blipFill>
        <p:spPr>
          <a:xfrm>
            <a:off x="1014412" y="3143250"/>
            <a:ext cx="3048235" cy="3497262"/>
          </a:xfrm>
          <a:prstGeom prst="rect">
            <a:avLst/>
          </a:prstGeom>
          <a:ln>
            <a:noFill/>
          </a:ln>
          <a:effectLst>
            <a:glow rad="139700">
              <a:schemeClr val="accent1">
                <a:satMod val="175000"/>
                <a:alpha val="40000"/>
              </a:schemeClr>
            </a:glow>
            <a:softEdge rad="112500"/>
          </a:effectLst>
        </p:spPr>
      </p:pic>
      <p:pic>
        <p:nvPicPr>
          <p:cNvPr id="9" name="Рисунок 8">
            <a:extLst>
              <a:ext uri="{FF2B5EF4-FFF2-40B4-BE49-F238E27FC236}">
                <a16:creationId xmlns="" xmlns:a16="http://schemas.microsoft.com/office/drawing/2014/main" id="{D788985A-A6B5-4EA3-B71A-17FB09123F24}"/>
              </a:ext>
            </a:extLst>
          </p:cNvPr>
          <p:cNvPicPr>
            <a:picLocks noChangeAspect="1"/>
          </p:cNvPicPr>
          <p:nvPr/>
        </p:nvPicPr>
        <p:blipFill rotWithShape="1">
          <a:blip r:embed="rId3"/>
          <a:srcRect t="9091"/>
          <a:stretch/>
        </p:blipFill>
        <p:spPr>
          <a:xfrm>
            <a:off x="5573759" y="3034506"/>
            <a:ext cx="2634538" cy="3606006"/>
          </a:xfrm>
          <a:prstGeom prst="rect">
            <a:avLst/>
          </a:prstGeom>
          <a:ln>
            <a:noFill/>
          </a:ln>
          <a:effectLst>
            <a:glow rad="101600">
              <a:schemeClr val="accent1">
                <a:satMod val="175000"/>
                <a:alpha val="40000"/>
              </a:schemeClr>
            </a:glow>
            <a:softEdge rad="127000"/>
          </a:effectLst>
        </p:spPr>
      </p:pic>
    </p:spTree>
    <p:extLst>
      <p:ext uri="{BB962C8B-B14F-4D97-AF65-F5344CB8AC3E}">
        <p14:creationId xmlns:p14="http://schemas.microsoft.com/office/powerpoint/2010/main" val="24203695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скругленные углы 6">
            <a:extLst>
              <a:ext uri="{FF2B5EF4-FFF2-40B4-BE49-F238E27FC236}">
                <a16:creationId xmlns="" xmlns:a16="http://schemas.microsoft.com/office/drawing/2014/main" id="{943B5D4F-A988-4ED0-A024-D9424C676C9B}"/>
              </a:ext>
            </a:extLst>
          </p:cNvPr>
          <p:cNvSpPr/>
          <p:nvPr/>
        </p:nvSpPr>
        <p:spPr>
          <a:xfrm>
            <a:off x="2889423" y="3428999"/>
            <a:ext cx="4473401" cy="619125"/>
          </a:xfrm>
          <a:prstGeom prst="roundRect">
            <a:avLst/>
          </a:prstGeom>
          <a:solidFill>
            <a:schemeClr val="accent1">
              <a:lumMod val="40000"/>
              <a:lumOff val="6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ru-RU"/>
          </a:p>
        </p:txBody>
      </p:sp>
      <p:sp>
        <p:nvSpPr>
          <p:cNvPr id="5" name="Прямоугольник: скругленные углы 4">
            <a:extLst>
              <a:ext uri="{FF2B5EF4-FFF2-40B4-BE49-F238E27FC236}">
                <a16:creationId xmlns="" xmlns:a16="http://schemas.microsoft.com/office/drawing/2014/main" id="{9736BA33-8325-43C4-815E-A82AEC19E5F3}"/>
              </a:ext>
            </a:extLst>
          </p:cNvPr>
          <p:cNvSpPr/>
          <p:nvPr/>
        </p:nvSpPr>
        <p:spPr>
          <a:xfrm>
            <a:off x="1933575" y="276223"/>
            <a:ext cx="6248400" cy="762001"/>
          </a:xfrm>
          <a:prstGeom prst="roundRect">
            <a:avLst/>
          </a:prstGeom>
          <a:solidFill>
            <a:schemeClr val="accent1">
              <a:lumMod val="40000"/>
              <a:lumOff val="6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ru-RU"/>
          </a:p>
        </p:txBody>
      </p:sp>
      <p:sp>
        <p:nvSpPr>
          <p:cNvPr id="4" name="Заголовок 3">
            <a:extLst>
              <a:ext uri="{FF2B5EF4-FFF2-40B4-BE49-F238E27FC236}">
                <a16:creationId xmlns="" xmlns:a16="http://schemas.microsoft.com/office/drawing/2014/main" id="{C9F3101A-621E-47F6-93A9-A0B232886232}"/>
              </a:ext>
            </a:extLst>
          </p:cNvPr>
          <p:cNvSpPr>
            <a:spLocks noGrp="1"/>
          </p:cNvSpPr>
          <p:nvPr>
            <p:ph type="title"/>
          </p:nvPr>
        </p:nvSpPr>
        <p:spPr>
          <a:xfrm>
            <a:off x="828675" y="276225"/>
            <a:ext cx="8473902" cy="5162549"/>
          </a:xfrm>
        </p:spPr>
        <p:txBody>
          <a:bodyPr>
            <a:noAutofit/>
          </a:bodyPr>
          <a:lstStyle/>
          <a:p>
            <a:pPr>
              <a:lnSpc>
                <a:spcPct val="107000"/>
              </a:lnSpc>
              <a:spcAft>
                <a:spcPts val="800"/>
              </a:spcAft>
            </a:pPr>
            <a:r>
              <a:rPr lang="ru-RU" sz="2000" b="1" dirty="0">
                <a:solidFill>
                  <a:schemeClr val="accent2">
                    <a:lumMod val="50000"/>
                  </a:schemeClr>
                </a:solidFill>
                <a:effectLst/>
                <a:latin typeface="Book Antiqua" panose="02040602050305030304" pitchFamily="18" charset="0"/>
                <a:ea typeface="Times New Roman" panose="02020603050405020304" pitchFamily="18" charset="0"/>
                <a:cs typeface="Times New Roman" panose="02020603050405020304" pitchFamily="18" charset="0"/>
              </a:rPr>
              <a:t>                        Двигательное упражнение «Ноги и ножки»</a:t>
            </a:r>
            <a:r>
              <a:rPr lang="ru-RU" sz="2000" dirty="0">
                <a:solidFill>
                  <a:schemeClr val="accent2">
                    <a:lumMod val="50000"/>
                  </a:schemeClr>
                </a:solidFill>
                <a:effectLst/>
                <a:latin typeface="Book Antiqua" panose="02040602050305030304" pitchFamily="18" charset="0"/>
                <a:ea typeface="Times New Roman" panose="02020603050405020304" pitchFamily="18" charset="0"/>
                <a:cs typeface="Times New Roman" panose="02020603050405020304" pitchFamily="18" charset="0"/>
              </a:rPr>
              <a:t> </a:t>
            </a:r>
            <a:br>
              <a:rPr lang="ru-RU" sz="2000" dirty="0">
                <a:solidFill>
                  <a:schemeClr val="accent2">
                    <a:lumMod val="50000"/>
                  </a:schemeClr>
                </a:solidFill>
                <a:effectLst/>
                <a:latin typeface="Book Antiqua" panose="02040602050305030304" pitchFamily="18" charset="0"/>
                <a:ea typeface="Times New Roman" panose="02020603050405020304" pitchFamily="18" charset="0"/>
                <a:cs typeface="Times New Roman" panose="02020603050405020304" pitchFamily="18" charset="0"/>
              </a:rPr>
            </a:br>
            <a:r>
              <a:rPr lang="ru-RU" sz="2000" dirty="0">
                <a:solidFill>
                  <a:schemeClr val="accent2">
                    <a:lumMod val="50000"/>
                  </a:schemeClr>
                </a:solidFill>
                <a:effectLst/>
                <a:latin typeface="Book Antiqua" panose="02040602050305030304" pitchFamily="18" charset="0"/>
                <a:ea typeface="Times New Roman" panose="02020603050405020304" pitchFamily="18" charset="0"/>
                <a:cs typeface="Times New Roman" panose="02020603050405020304" pitchFamily="18" charset="0"/>
              </a:rPr>
              <a:t>                                               </a:t>
            </a:r>
            <a:r>
              <a:rPr lang="ru-RU" sz="2000" i="1" dirty="0">
                <a:solidFill>
                  <a:schemeClr val="accent2">
                    <a:lumMod val="50000"/>
                  </a:schemeClr>
                </a:solidFill>
                <a:effectLst/>
                <a:latin typeface="Book Antiqua" panose="02040602050305030304" pitchFamily="18" charset="0"/>
                <a:ea typeface="Times New Roman" panose="02020603050405020304" pitchFamily="18" charset="0"/>
                <a:cs typeface="Times New Roman" panose="02020603050405020304" pitchFamily="18" charset="0"/>
              </a:rPr>
              <a:t>(для детей от 3х лет)</a:t>
            </a:r>
            <a:r>
              <a:rPr lang="ru-RU" sz="2000" dirty="0">
                <a:solidFill>
                  <a:schemeClr val="accent2">
                    <a:lumMod val="50000"/>
                  </a:schemeClr>
                </a:solidFill>
                <a:effectLst/>
                <a:latin typeface="Book Antiqua" panose="02040602050305030304" pitchFamily="18" charset="0"/>
                <a:ea typeface="Calibri" panose="020F0502020204030204" pitchFamily="34" charset="0"/>
                <a:cs typeface="Times New Roman" panose="02020603050405020304" pitchFamily="18" charset="0"/>
              </a:rPr>
              <a:t/>
            </a:r>
            <a:br>
              <a:rPr lang="ru-RU" sz="2000" dirty="0">
                <a:solidFill>
                  <a:schemeClr val="accent2">
                    <a:lumMod val="50000"/>
                  </a:schemeClr>
                </a:solidFill>
                <a:effectLst/>
                <a:latin typeface="Book Antiqua" panose="02040602050305030304" pitchFamily="18" charset="0"/>
                <a:ea typeface="Calibri" panose="020F0502020204030204" pitchFamily="34" charset="0"/>
                <a:cs typeface="Times New Roman" panose="02020603050405020304" pitchFamily="18" charset="0"/>
              </a:rPr>
            </a:br>
            <a:r>
              <a:rPr lang="ru-RU" sz="2000" dirty="0">
                <a:solidFill>
                  <a:schemeClr val="accent2">
                    <a:lumMod val="50000"/>
                  </a:schemeClr>
                </a:solidFill>
                <a:effectLst/>
                <a:latin typeface="Book Antiqua" panose="02040602050305030304" pitchFamily="18" charset="0"/>
                <a:ea typeface="Calibri" panose="020F0502020204030204" pitchFamily="34" charset="0"/>
                <a:cs typeface="Times New Roman" panose="02020603050405020304" pitchFamily="18" charset="0"/>
              </a:rPr>
              <a:t/>
            </a:r>
            <a:br>
              <a:rPr lang="ru-RU" sz="2000" dirty="0">
                <a:solidFill>
                  <a:schemeClr val="accent2">
                    <a:lumMod val="50000"/>
                  </a:schemeClr>
                </a:solidFill>
                <a:effectLst/>
                <a:latin typeface="Book Antiqua" panose="02040602050305030304" pitchFamily="18" charset="0"/>
                <a:ea typeface="Calibri" panose="020F0502020204030204" pitchFamily="34" charset="0"/>
                <a:cs typeface="Times New Roman" panose="02020603050405020304" pitchFamily="18" charset="0"/>
              </a:rPr>
            </a:br>
            <a:r>
              <a:rPr lang="ru-RU" sz="2000" dirty="0">
                <a:solidFill>
                  <a:schemeClr val="accent2">
                    <a:lumMod val="50000"/>
                  </a:schemeClr>
                </a:solidFill>
                <a:effectLst/>
                <a:latin typeface="Book Antiqua" panose="02040602050305030304" pitchFamily="18" charset="0"/>
                <a:ea typeface="Times New Roman" panose="02020603050405020304" pitchFamily="18" charset="0"/>
                <a:cs typeface="Times New Roman" panose="02020603050405020304" pitchFamily="18" charset="0"/>
              </a:rPr>
              <a:t>Большие ноги шли по дороге: </a:t>
            </a:r>
            <a:br>
              <a:rPr lang="ru-RU" sz="2000" dirty="0">
                <a:solidFill>
                  <a:schemeClr val="accent2">
                    <a:lumMod val="50000"/>
                  </a:schemeClr>
                </a:solidFill>
                <a:effectLst/>
                <a:latin typeface="Book Antiqua" panose="02040602050305030304" pitchFamily="18" charset="0"/>
                <a:ea typeface="Times New Roman" panose="02020603050405020304" pitchFamily="18" charset="0"/>
                <a:cs typeface="Times New Roman" panose="02020603050405020304" pitchFamily="18" charset="0"/>
              </a:rPr>
            </a:br>
            <a:r>
              <a:rPr lang="ru-RU" sz="2000" dirty="0">
                <a:solidFill>
                  <a:schemeClr val="accent2">
                    <a:lumMod val="50000"/>
                  </a:schemeClr>
                </a:solidFill>
                <a:effectLst/>
                <a:latin typeface="Book Antiqua" panose="02040602050305030304" pitchFamily="18" charset="0"/>
                <a:ea typeface="Times New Roman" panose="02020603050405020304" pitchFamily="18" charset="0"/>
                <a:cs typeface="Times New Roman" panose="02020603050405020304" pitchFamily="18" charset="0"/>
              </a:rPr>
              <a:t>Топ-топ, топ-топ, топ-топ. </a:t>
            </a:r>
            <a:br>
              <a:rPr lang="ru-RU" sz="2000" dirty="0">
                <a:solidFill>
                  <a:schemeClr val="accent2">
                    <a:lumMod val="50000"/>
                  </a:schemeClr>
                </a:solidFill>
                <a:effectLst/>
                <a:latin typeface="Book Antiqua" panose="02040602050305030304" pitchFamily="18" charset="0"/>
                <a:ea typeface="Times New Roman" panose="02020603050405020304" pitchFamily="18" charset="0"/>
                <a:cs typeface="Times New Roman" panose="02020603050405020304" pitchFamily="18" charset="0"/>
              </a:rPr>
            </a:br>
            <a:r>
              <a:rPr lang="ru-RU" sz="2000" i="1" dirty="0">
                <a:solidFill>
                  <a:schemeClr val="accent2">
                    <a:lumMod val="50000"/>
                  </a:schemeClr>
                </a:solidFill>
                <a:effectLst/>
                <a:latin typeface="Book Antiqua" panose="02040602050305030304" pitchFamily="18" charset="0"/>
                <a:ea typeface="Times New Roman" panose="02020603050405020304" pitchFamily="18" charset="0"/>
                <a:cs typeface="Times New Roman" panose="02020603050405020304" pitchFamily="18" charset="0"/>
              </a:rPr>
              <a:t>(Ходьба в медленном темпе, четко опуская ногу на всю стопу).</a:t>
            </a:r>
            <a:r>
              <a:rPr lang="ru-RU" sz="2000" i="1" dirty="0">
                <a:solidFill>
                  <a:schemeClr val="accent2">
                    <a:lumMod val="50000"/>
                  </a:schemeClr>
                </a:solidFill>
                <a:effectLst/>
                <a:latin typeface="Book Antiqua" panose="02040602050305030304" pitchFamily="18" charset="0"/>
                <a:ea typeface="Calibri" panose="020F0502020204030204" pitchFamily="34" charset="0"/>
                <a:cs typeface="Times New Roman" panose="02020603050405020304" pitchFamily="18" charset="0"/>
              </a:rPr>
              <a:t/>
            </a:r>
            <a:br>
              <a:rPr lang="ru-RU" sz="2000" i="1" dirty="0">
                <a:solidFill>
                  <a:schemeClr val="accent2">
                    <a:lumMod val="50000"/>
                  </a:schemeClr>
                </a:solidFill>
                <a:effectLst/>
                <a:latin typeface="Book Antiqua" panose="02040602050305030304" pitchFamily="18" charset="0"/>
                <a:ea typeface="Calibri" panose="020F0502020204030204" pitchFamily="34" charset="0"/>
                <a:cs typeface="Times New Roman" panose="02020603050405020304" pitchFamily="18" charset="0"/>
              </a:rPr>
            </a:br>
            <a:r>
              <a:rPr lang="ru-RU" sz="2000" dirty="0">
                <a:solidFill>
                  <a:schemeClr val="accent2">
                    <a:lumMod val="50000"/>
                  </a:schemeClr>
                </a:solidFill>
                <a:effectLst/>
                <a:latin typeface="Book Antiqua" panose="02040602050305030304" pitchFamily="18" charset="0"/>
                <a:ea typeface="Times New Roman" panose="02020603050405020304" pitchFamily="18" charset="0"/>
                <a:cs typeface="Times New Roman" panose="02020603050405020304" pitchFamily="18" charset="0"/>
              </a:rPr>
              <a:t>Маленькие ножки бежали по дорожке:</a:t>
            </a:r>
            <a:br>
              <a:rPr lang="ru-RU" sz="2000" dirty="0">
                <a:solidFill>
                  <a:schemeClr val="accent2">
                    <a:lumMod val="50000"/>
                  </a:schemeClr>
                </a:solidFill>
                <a:effectLst/>
                <a:latin typeface="Book Antiqua" panose="02040602050305030304" pitchFamily="18" charset="0"/>
                <a:ea typeface="Times New Roman" panose="02020603050405020304" pitchFamily="18" charset="0"/>
                <a:cs typeface="Times New Roman" panose="02020603050405020304" pitchFamily="18" charset="0"/>
              </a:rPr>
            </a:br>
            <a:r>
              <a:rPr lang="ru-RU" sz="2000" dirty="0">
                <a:solidFill>
                  <a:schemeClr val="accent2">
                    <a:lumMod val="50000"/>
                  </a:schemeClr>
                </a:solidFill>
                <a:effectLst/>
                <a:latin typeface="Book Antiqua" panose="02040602050305030304" pitchFamily="18" charset="0"/>
                <a:ea typeface="Times New Roman" panose="02020603050405020304" pitchFamily="18" charset="0"/>
                <a:cs typeface="Times New Roman" panose="02020603050405020304" pitchFamily="18" charset="0"/>
              </a:rPr>
              <a:t> Топа-топа-топа-топ, топа-топа-топа-топ.</a:t>
            </a:r>
            <a:br>
              <a:rPr lang="ru-RU" sz="2000" dirty="0">
                <a:solidFill>
                  <a:schemeClr val="accent2">
                    <a:lumMod val="50000"/>
                  </a:schemeClr>
                </a:solidFill>
                <a:effectLst/>
                <a:latin typeface="Book Antiqua" panose="02040602050305030304" pitchFamily="18" charset="0"/>
                <a:ea typeface="Times New Roman" panose="02020603050405020304" pitchFamily="18" charset="0"/>
                <a:cs typeface="Times New Roman" panose="02020603050405020304" pitchFamily="18" charset="0"/>
              </a:rPr>
            </a:br>
            <a:r>
              <a:rPr lang="ru-RU" sz="2000" dirty="0">
                <a:solidFill>
                  <a:schemeClr val="accent2">
                    <a:lumMod val="50000"/>
                  </a:schemeClr>
                </a:solidFill>
                <a:effectLst/>
                <a:latin typeface="Book Antiqua" panose="02040602050305030304" pitchFamily="18" charset="0"/>
                <a:ea typeface="Times New Roman" panose="02020603050405020304" pitchFamily="18" charset="0"/>
                <a:cs typeface="Times New Roman" panose="02020603050405020304" pitchFamily="18" charset="0"/>
              </a:rPr>
              <a:t> </a:t>
            </a:r>
            <a:r>
              <a:rPr lang="ru-RU" sz="2000" i="1" dirty="0">
                <a:solidFill>
                  <a:schemeClr val="accent2">
                    <a:lumMod val="50000"/>
                  </a:schemeClr>
                </a:solidFill>
                <a:effectLst/>
                <a:latin typeface="Book Antiqua" panose="02040602050305030304" pitchFamily="18" charset="0"/>
                <a:ea typeface="Times New Roman" panose="02020603050405020304" pitchFamily="18" charset="0"/>
                <a:cs typeface="Times New Roman" panose="02020603050405020304" pitchFamily="18" charset="0"/>
              </a:rPr>
              <a:t>(Бег на носках с остановкой на последнее слово).</a:t>
            </a:r>
            <a:br>
              <a:rPr lang="ru-RU" sz="2000" i="1" dirty="0">
                <a:solidFill>
                  <a:schemeClr val="accent2">
                    <a:lumMod val="50000"/>
                  </a:schemeClr>
                </a:solidFill>
                <a:effectLst/>
                <a:latin typeface="Book Antiqua" panose="02040602050305030304" pitchFamily="18" charset="0"/>
                <a:ea typeface="Times New Roman" panose="02020603050405020304" pitchFamily="18" charset="0"/>
                <a:cs typeface="Times New Roman" panose="02020603050405020304" pitchFamily="18" charset="0"/>
              </a:rPr>
            </a:br>
            <a:r>
              <a:rPr lang="ru-RU" sz="2000" i="1" dirty="0">
                <a:solidFill>
                  <a:schemeClr val="accent2">
                    <a:lumMod val="50000"/>
                  </a:schemeClr>
                </a:solidFill>
                <a:effectLst/>
                <a:latin typeface="Book Antiqua" panose="02040602050305030304" pitchFamily="18" charset="0"/>
                <a:ea typeface="Times New Roman" panose="02020603050405020304" pitchFamily="18" charset="0"/>
                <a:cs typeface="Times New Roman" panose="02020603050405020304" pitchFamily="18" charset="0"/>
              </a:rPr>
              <a:t/>
            </a:r>
            <a:br>
              <a:rPr lang="ru-RU" sz="2000" i="1" dirty="0">
                <a:solidFill>
                  <a:schemeClr val="accent2">
                    <a:lumMod val="50000"/>
                  </a:schemeClr>
                </a:solidFill>
                <a:effectLst/>
                <a:latin typeface="Book Antiqua" panose="02040602050305030304" pitchFamily="18" charset="0"/>
                <a:ea typeface="Times New Roman" panose="02020603050405020304" pitchFamily="18" charset="0"/>
                <a:cs typeface="Times New Roman" panose="02020603050405020304" pitchFamily="18" charset="0"/>
              </a:rPr>
            </a:br>
            <a:r>
              <a:rPr lang="ru-RU" sz="2000" i="1" dirty="0">
                <a:solidFill>
                  <a:schemeClr val="accent2">
                    <a:lumMod val="50000"/>
                  </a:schemeClr>
                </a:solidFill>
                <a:effectLst/>
                <a:latin typeface="Book Antiqua" panose="02040602050305030304" pitchFamily="18" charset="0"/>
                <a:ea typeface="Times New Roman" panose="02020603050405020304" pitchFamily="18" charset="0"/>
                <a:cs typeface="Times New Roman" panose="02020603050405020304" pitchFamily="18" charset="0"/>
              </a:rPr>
              <a:t>                                                </a:t>
            </a:r>
            <a:r>
              <a:rPr lang="ru-RU" sz="2000" b="1" dirty="0">
                <a:solidFill>
                  <a:schemeClr val="accent2">
                    <a:lumMod val="50000"/>
                  </a:schemeClr>
                </a:solidFill>
                <a:effectLst/>
                <a:latin typeface="Book Antiqua" panose="02040602050305030304" pitchFamily="18" charset="0"/>
                <a:ea typeface="Times New Roman" panose="02020603050405020304" pitchFamily="18" charset="0"/>
                <a:cs typeface="Times New Roman" panose="02020603050405020304" pitchFamily="18" charset="0"/>
              </a:rPr>
              <a:t>Упражнение «Часы»</a:t>
            </a:r>
            <a:r>
              <a:rPr lang="ru-RU" sz="2000" dirty="0">
                <a:solidFill>
                  <a:schemeClr val="accent2">
                    <a:lumMod val="50000"/>
                  </a:schemeClr>
                </a:solidFill>
                <a:effectLst/>
                <a:latin typeface="Book Antiqua" panose="02040602050305030304" pitchFamily="18" charset="0"/>
                <a:ea typeface="Calibri" panose="020F0502020204030204" pitchFamily="34" charset="0"/>
                <a:cs typeface="Times New Roman" panose="02020603050405020304" pitchFamily="18" charset="0"/>
              </a:rPr>
              <a:t/>
            </a:r>
            <a:br>
              <a:rPr lang="ru-RU" sz="2000" dirty="0">
                <a:solidFill>
                  <a:schemeClr val="accent2">
                    <a:lumMod val="50000"/>
                  </a:schemeClr>
                </a:solidFill>
                <a:effectLst/>
                <a:latin typeface="Book Antiqua" panose="02040602050305030304" pitchFamily="18" charset="0"/>
                <a:ea typeface="Calibri" panose="020F0502020204030204" pitchFamily="34" charset="0"/>
                <a:cs typeface="Times New Roman" panose="02020603050405020304" pitchFamily="18" charset="0"/>
              </a:rPr>
            </a:br>
            <a:r>
              <a:rPr lang="ru-RU" sz="2000" dirty="0">
                <a:solidFill>
                  <a:schemeClr val="accent2">
                    <a:lumMod val="50000"/>
                  </a:schemeClr>
                </a:solidFill>
                <a:effectLst/>
                <a:latin typeface="Book Antiqua" panose="02040602050305030304" pitchFamily="18" charset="0"/>
                <a:ea typeface="Calibri" panose="020F0502020204030204" pitchFamily="34" charset="0"/>
                <a:cs typeface="Times New Roman" panose="02020603050405020304" pitchFamily="18" charset="0"/>
              </a:rPr>
              <a:t/>
            </a:r>
            <a:br>
              <a:rPr lang="ru-RU" sz="2000" dirty="0">
                <a:solidFill>
                  <a:schemeClr val="accent2">
                    <a:lumMod val="50000"/>
                  </a:schemeClr>
                </a:solidFill>
                <a:effectLst/>
                <a:latin typeface="Book Antiqua" panose="02040602050305030304" pitchFamily="18" charset="0"/>
                <a:ea typeface="Calibri" panose="020F0502020204030204" pitchFamily="34" charset="0"/>
                <a:cs typeface="Times New Roman" panose="02020603050405020304" pitchFamily="18" charset="0"/>
              </a:rPr>
            </a:br>
            <a:r>
              <a:rPr lang="ru-RU" sz="2000" dirty="0">
                <a:solidFill>
                  <a:schemeClr val="accent2">
                    <a:lumMod val="50000"/>
                  </a:schemeClr>
                </a:solidFill>
                <a:effectLst/>
                <a:latin typeface="Book Antiqua" panose="02040602050305030304" pitchFamily="18" charset="0"/>
                <a:ea typeface="Times New Roman" panose="02020603050405020304" pitchFamily="18" charset="0"/>
                <a:cs typeface="Times New Roman" panose="02020603050405020304" pitchFamily="18" charset="0"/>
              </a:rPr>
              <a:t>Тик-так, тик-так, </a:t>
            </a:r>
            <a:br>
              <a:rPr lang="ru-RU" sz="2000" dirty="0">
                <a:solidFill>
                  <a:schemeClr val="accent2">
                    <a:lumMod val="50000"/>
                  </a:schemeClr>
                </a:solidFill>
                <a:effectLst/>
                <a:latin typeface="Book Antiqua" panose="02040602050305030304" pitchFamily="18" charset="0"/>
                <a:ea typeface="Times New Roman" panose="02020603050405020304" pitchFamily="18" charset="0"/>
                <a:cs typeface="Times New Roman" panose="02020603050405020304" pitchFamily="18" charset="0"/>
              </a:rPr>
            </a:br>
            <a:r>
              <a:rPr lang="ru-RU" sz="2000" dirty="0">
                <a:solidFill>
                  <a:schemeClr val="accent2">
                    <a:lumMod val="50000"/>
                  </a:schemeClr>
                </a:solidFill>
                <a:effectLst/>
                <a:latin typeface="Book Antiqua" panose="02040602050305030304" pitchFamily="18" charset="0"/>
                <a:ea typeface="Times New Roman" panose="02020603050405020304" pitchFamily="18" charset="0"/>
                <a:cs typeface="Times New Roman" panose="02020603050405020304" pitchFamily="18" charset="0"/>
              </a:rPr>
              <a:t>Все часы идут вот так. </a:t>
            </a:r>
            <a:br>
              <a:rPr lang="ru-RU" sz="2000" dirty="0">
                <a:solidFill>
                  <a:schemeClr val="accent2">
                    <a:lumMod val="50000"/>
                  </a:schemeClr>
                </a:solidFill>
                <a:effectLst/>
                <a:latin typeface="Book Antiqua" panose="02040602050305030304" pitchFamily="18" charset="0"/>
                <a:ea typeface="Times New Roman" panose="02020603050405020304" pitchFamily="18" charset="0"/>
                <a:cs typeface="Times New Roman" panose="02020603050405020304" pitchFamily="18" charset="0"/>
              </a:rPr>
            </a:br>
            <a:r>
              <a:rPr lang="ru-RU" sz="2000" i="1" dirty="0">
                <a:solidFill>
                  <a:schemeClr val="accent2">
                    <a:lumMod val="50000"/>
                  </a:schemeClr>
                </a:solidFill>
                <a:effectLst/>
                <a:latin typeface="Book Antiqua" panose="02040602050305030304" pitchFamily="18" charset="0"/>
                <a:ea typeface="Times New Roman" panose="02020603050405020304" pitchFamily="18" charset="0"/>
                <a:cs typeface="Times New Roman" panose="02020603050405020304" pitchFamily="18" charset="0"/>
              </a:rPr>
              <a:t>(Наклоны головы то к одному плечу, то к другому).</a:t>
            </a:r>
            <a:r>
              <a:rPr lang="ru-RU" sz="2000" dirty="0">
                <a:solidFill>
                  <a:schemeClr val="accent2">
                    <a:lumMod val="50000"/>
                  </a:schemeClr>
                </a:solidFill>
                <a:effectLst/>
                <a:latin typeface="Book Antiqua" panose="02040602050305030304" pitchFamily="18" charset="0"/>
                <a:ea typeface="Calibri" panose="020F0502020204030204" pitchFamily="34" charset="0"/>
                <a:cs typeface="Times New Roman" panose="02020603050405020304" pitchFamily="18" charset="0"/>
              </a:rPr>
              <a:t/>
            </a:r>
            <a:br>
              <a:rPr lang="ru-RU" sz="2000" dirty="0">
                <a:solidFill>
                  <a:schemeClr val="accent2">
                    <a:lumMod val="50000"/>
                  </a:schemeClr>
                </a:solidFill>
                <a:effectLst/>
                <a:latin typeface="Book Antiqua" panose="02040602050305030304" pitchFamily="18" charset="0"/>
                <a:ea typeface="Calibri" panose="020F0502020204030204" pitchFamily="34" charset="0"/>
                <a:cs typeface="Times New Roman" panose="02020603050405020304" pitchFamily="18" charset="0"/>
              </a:rPr>
            </a:br>
            <a:r>
              <a:rPr lang="ru-RU" sz="2000" i="1" dirty="0">
                <a:solidFill>
                  <a:schemeClr val="accent2">
                    <a:lumMod val="50000"/>
                  </a:schemeClr>
                </a:solidFill>
                <a:effectLst/>
                <a:latin typeface="Book Antiqua" panose="02040602050305030304" pitchFamily="18" charset="0"/>
                <a:ea typeface="Times New Roman" panose="02020603050405020304" pitchFamily="18" charset="0"/>
                <a:cs typeface="Times New Roman" panose="02020603050405020304" pitchFamily="18" charset="0"/>
              </a:rPr>
              <a:t/>
            </a:r>
            <a:br>
              <a:rPr lang="ru-RU" sz="2000" i="1" dirty="0">
                <a:solidFill>
                  <a:schemeClr val="accent2">
                    <a:lumMod val="50000"/>
                  </a:schemeClr>
                </a:solidFill>
                <a:effectLst/>
                <a:latin typeface="Book Antiqua" panose="02040602050305030304" pitchFamily="18" charset="0"/>
                <a:ea typeface="Times New Roman" panose="02020603050405020304" pitchFamily="18" charset="0"/>
                <a:cs typeface="Times New Roman" panose="02020603050405020304" pitchFamily="18" charset="0"/>
              </a:rPr>
            </a:br>
            <a:r>
              <a:rPr lang="ru-RU" sz="2000" i="1" dirty="0">
                <a:solidFill>
                  <a:schemeClr val="accent2">
                    <a:lumMod val="50000"/>
                  </a:schemeClr>
                </a:solidFill>
                <a:effectLst/>
                <a:latin typeface="Book Antiqua" panose="02040602050305030304" pitchFamily="18" charset="0"/>
                <a:ea typeface="Times New Roman" panose="02020603050405020304" pitchFamily="18" charset="0"/>
                <a:cs typeface="Times New Roman" panose="02020603050405020304" pitchFamily="18" charset="0"/>
              </a:rPr>
              <a:t/>
            </a:r>
            <a:br>
              <a:rPr lang="ru-RU" sz="2000" i="1" dirty="0">
                <a:solidFill>
                  <a:schemeClr val="accent2">
                    <a:lumMod val="50000"/>
                  </a:schemeClr>
                </a:solidFill>
                <a:effectLst/>
                <a:latin typeface="Book Antiqua" panose="02040602050305030304" pitchFamily="18" charset="0"/>
                <a:ea typeface="Times New Roman" panose="02020603050405020304" pitchFamily="18" charset="0"/>
                <a:cs typeface="Times New Roman" panose="02020603050405020304" pitchFamily="18" charset="0"/>
              </a:rPr>
            </a:br>
            <a:r>
              <a:rPr lang="ru-RU" sz="2000" i="1" dirty="0">
                <a:solidFill>
                  <a:schemeClr val="accent2">
                    <a:lumMod val="50000"/>
                  </a:schemeClr>
                </a:solidFill>
                <a:effectLst/>
                <a:latin typeface="Book Antiqua" panose="02040602050305030304" pitchFamily="18" charset="0"/>
                <a:ea typeface="Times New Roman" panose="02020603050405020304" pitchFamily="18" charset="0"/>
                <a:cs typeface="Times New Roman" panose="02020603050405020304" pitchFamily="18" charset="0"/>
              </a:rPr>
              <a:t/>
            </a:r>
            <a:br>
              <a:rPr lang="ru-RU" sz="2000" i="1" dirty="0">
                <a:solidFill>
                  <a:schemeClr val="accent2">
                    <a:lumMod val="50000"/>
                  </a:schemeClr>
                </a:solidFill>
                <a:effectLst/>
                <a:latin typeface="Book Antiqua" panose="02040602050305030304" pitchFamily="18" charset="0"/>
                <a:ea typeface="Times New Roman" panose="02020603050405020304" pitchFamily="18" charset="0"/>
                <a:cs typeface="Times New Roman" panose="02020603050405020304" pitchFamily="18" charset="0"/>
              </a:rPr>
            </a:br>
            <a:r>
              <a:rPr lang="ru-RU" sz="2000" i="1" dirty="0">
                <a:solidFill>
                  <a:schemeClr val="accent2">
                    <a:lumMod val="50000"/>
                  </a:schemeClr>
                </a:solidFill>
                <a:effectLst/>
                <a:latin typeface="Book Antiqua" panose="02040602050305030304" pitchFamily="18" charset="0"/>
                <a:ea typeface="Times New Roman" panose="02020603050405020304" pitchFamily="18" charset="0"/>
                <a:cs typeface="Times New Roman" panose="02020603050405020304" pitchFamily="18" charset="0"/>
              </a:rPr>
              <a:t/>
            </a:r>
            <a:br>
              <a:rPr lang="ru-RU" sz="2000" i="1" dirty="0">
                <a:solidFill>
                  <a:schemeClr val="accent2">
                    <a:lumMod val="50000"/>
                  </a:schemeClr>
                </a:solidFill>
                <a:effectLst/>
                <a:latin typeface="Book Antiqua" panose="02040602050305030304" pitchFamily="18" charset="0"/>
                <a:ea typeface="Times New Roman" panose="02020603050405020304" pitchFamily="18" charset="0"/>
                <a:cs typeface="Times New Roman" panose="02020603050405020304" pitchFamily="18" charset="0"/>
              </a:rPr>
            </a:br>
            <a:r>
              <a:rPr lang="ru-RU" sz="2000" i="1" dirty="0">
                <a:solidFill>
                  <a:schemeClr val="accent2">
                    <a:lumMod val="50000"/>
                  </a:schemeClr>
                </a:solidFill>
                <a:effectLst/>
                <a:latin typeface="Book Antiqua" panose="02040602050305030304" pitchFamily="18" charset="0"/>
                <a:ea typeface="Times New Roman" panose="02020603050405020304" pitchFamily="18" charset="0"/>
                <a:cs typeface="Times New Roman" panose="02020603050405020304" pitchFamily="18" charset="0"/>
              </a:rPr>
              <a:t/>
            </a:r>
            <a:br>
              <a:rPr lang="ru-RU" sz="2000" i="1" dirty="0">
                <a:solidFill>
                  <a:schemeClr val="accent2">
                    <a:lumMod val="50000"/>
                  </a:schemeClr>
                </a:solidFill>
                <a:effectLst/>
                <a:latin typeface="Book Antiqua" panose="02040602050305030304" pitchFamily="18" charset="0"/>
                <a:ea typeface="Times New Roman" panose="02020603050405020304" pitchFamily="18" charset="0"/>
                <a:cs typeface="Times New Roman" panose="02020603050405020304" pitchFamily="18" charset="0"/>
              </a:rPr>
            </a:br>
            <a:r>
              <a:rPr lang="ru-RU" sz="2000" i="1" dirty="0">
                <a:solidFill>
                  <a:schemeClr val="accent2">
                    <a:lumMod val="50000"/>
                  </a:schemeClr>
                </a:solidFill>
                <a:effectLst/>
                <a:latin typeface="Book Antiqua" panose="02040602050305030304" pitchFamily="18" charset="0"/>
                <a:ea typeface="Times New Roman" panose="02020603050405020304" pitchFamily="18" charset="0"/>
                <a:cs typeface="Times New Roman" panose="02020603050405020304" pitchFamily="18" charset="0"/>
              </a:rPr>
              <a:t/>
            </a:r>
            <a:br>
              <a:rPr lang="ru-RU" sz="2000" i="1" dirty="0">
                <a:solidFill>
                  <a:schemeClr val="accent2">
                    <a:lumMod val="50000"/>
                  </a:schemeClr>
                </a:solidFill>
                <a:effectLst/>
                <a:latin typeface="Book Antiqua" panose="02040602050305030304" pitchFamily="18" charset="0"/>
                <a:ea typeface="Times New Roman" panose="02020603050405020304" pitchFamily="18" charset="0"/>
                <a:cs typeface="Times New Roman" panose="02020603050405020304" pitchFamily="18" charset="0"/>
              </a:rPr>
            </a:br>
            <a:r>
              <a:rPr lang="ru-RU" sz="2000" i="1" dirty="0">
                <a:solidFill>
                  <a:schemeClr val="accent2">
                    <a:lumMod val="50000"/>
                  </a:schemeClr>
                </a:solidFill>
                <a:effectLst/>
                <a:latin typeface="Book Antiqua" panose="02040602050305030304" pitchFamily="18" charset="0"/>
                <a:ea typeface="Times New Roman" panose="02020603050405020304" pitchFamily="18" charset="0"/>
                <a:cs typeface="Times New Roman" panose="02020603050405020304" pitchFamily="18" charset="0"/>
              </a:rPr>
              <a:t/>
            </a:r>
            <a:br>
              <a:rPr lang="ru-RU" sz="2000" i="1" dirty="0">
                <a:solidFill>
                  <a:schemeClr val="accent2">
                    <a:lumMod val="50000"/>
                  </a:schemeClr>
                </a:solidFill>
                <a:effectLst/>
                <a:latin typeface="Book Antiqua" panose="02040602050305030304" pitchFamily="18" charset="0"/>
                <a:ea typeface="Times New Roman" panose="02020603050405020304" pitchFamily="18" charset="0"/>
                <a:cs typeface="Times New Roman" panose="02020603050405020304" pitchFamily="18" charset="0"/>
              </a:rPr>
            </a:br>
            <a:r>
              <a:rPr lang="ru-RU" sz="2000" i="1" dirty="0">
                <a:solidFill>
                  <a:schemeClr val="accent2">
                    <a:lumMod val="50000"/>
                  </a:schemeClr>
                </a:solidFill>
                <a:effectLst/>
                <a:latin typeface="Book Antiqua" panose="02040602050305030304" pitchFamily="18" charset="0"/>
                <a:ea typeface="Times New Roman" panose="02020603050405020304" pitchFamily="18" charset="0"/>
                <a:cs typeface="Times New Roman" panose="02020603050405020304" pitchFamily="18" charset="0"/>
              </a:rPr>
              <a:t/>
            </a:r>
            <a:br>
              <a:rPr lang="ru-RU" sz="2000" i="1" dirty="0">
                <a:solidFill>
                  <a:schemeClr val="accent2">
                    <a:lumMod val="50000"/>
                  </a:schemeClr>
                </a:solidFill>
                <a:effectLst/>
                <a:latin typeface="Book Antiqua" panose="02040602050305030304" pitchFamily="18" charset="0"/>
                <a:ea typeface="Times New Roman" panose="02020603050405020304" pitchFamily="18" charset="0"/>
                <a:cs typeface="Times New Roman" panose="02020603050405020304" pitchFamily="18" charset="0"/>
              </a:rPr>
            </a:br>
            <a:r>
              <a:rPr lang="ru-RU" sz="2000" i="1" dirty="0">
                <a:solidFill>
                  <a:schemeClr val="accent2">
                    <a:lumMod val="50000"/>
                  </a:schemeClr>
                </a:solidFill>
                <a:effectLst/>
                <a:latin typeface="Book Antiqua" panose="02040602050305030304" pitchFamily="18" charset="0"/>
                <a:ea typeface="Times New Roman" panose="02020603050405020304" pitchFamily="18" charset="0"/>
                <a:cs typeface="Times New Roman" panose="02020603050405020304" pitchFamily="18" charset="0"/>
              </a:rPr>
              <a:t/>
            </a:r>
            <a:br>
              <a:rPr lang="ru-RU" sz="2000" i="1" dirty="0">
                <a:solidFill>
                  <a:schemeClr val="accent2">
                    <a:lumMod val="50000"/>
                  </a:schemeClr>
                </a:solidFill>
                <a:effectLst/>
                <a:latin typeface="Book Antiqua" panose="02040602050305030304" pitchFamily="18" charset="0"/>
                <a:ea typeface="Times New Roman" panose="02020603050405020304" pitchFamily="18" charset="0"/>
                <a:cs typeface="Times New Roman" panose="02020603050405020304" pitchFamily="18" charset="0"/>
              </a:rPr>
            </a:br>
            <a:r>
              <a:rPr lang="ru-RU" sz="2000" i="1" dirty="0">
                <a:solidFill>
                  <a:schemeClr val="accent2">
                    <a:lumMod val="50000"/>
                  </a:schemeClr>
                </a:solidFill>
                <a:effectLst/>
                <a:latin typeface="Book Antiqua" panose="02040602050305030304" pitchFamily="18" charset="0"/>
                <a:ea typeface="Times New Roman" panose="02020603050405020304" pitchFamily="18" charset="0"/>
                <a:cs typeface="Times New Roman" panose="02020603050405020304" pitchFamily="18" charset="0"/>
              </a:rPr>
              <a:t/>
            </a:r>
            <a:br>
              <a:rPr lang="ru-RU" sz="2000" i="1" dirty="0">
                <a:solidFill>
                  <a:schemeClr val="accent2">
                    <a:lumMod val="50000"/>
                  </a:schemeClr>
                </a:solidFill>
                <a:effectLst/>
                <a:latin typeface="Book Antiqua" panose="02040602050305030304" pitchFamily="18" charset="0"/>
                <a:ea typeface="Times New Roman" panose="02020603050405020304" pitchFamily="18" charset="0"/>
                <a:cs typeface="Times New Roman" panose="02020603050405020304" pitchFamily="18" charset="0"/>
              </a:rPr>
            </a:br>
            <a:r>
              <a:rPr lang="ru-RU" sz="2000" i="1" dirty="0">
                <a:solidFill>
                  <a:schemeClr val="accent2">
                    <a:lumMod val="50000"/>
                  </a:schemeClr>
                </a:solidFill>
                <a:effectLst/>
                <a:latin typeface="Book Antiqua" panose="02040602050305030304" pitchFamily="18" charset="0"/>
                <a:ea typeface="Times New Roman" panose="02020603050405020304" pitchFamily="18" charset="0"/>
                <a:cs typeface="Times New Roman" panose="02020603050405020304" pitchFamily="18" charset="0"/>
              </a:rPr>
              <a:t/>
            </a:r>
            <a:br>
              <a:rPr lang="ru-RU" sz="2000" i="1" dirty="0">
                <a:solidFill>
                  <a:schemeClr val="accent2">
                    <a:lumMod val="50000"/>
                  </a:schemeClr>
                </a:solidFill>
                <a:effectLst/>
                <a:latin typeface="Book Antiqua" panose="02040602050305030304" pitchFamily="18" charset="0"/>
                <a:ea typeface="Times New Roman" panose="02020603050405020304" pitchFamily="18" charset="0"/>
                <a:cs typeface="Times New Roman" panose="02020603050405020304" pitchFamily="18" charset="0"/>
              </a:rPr>
            </a:br>
            <a:r>
              <a:rPr lang="ru-RU" sz="2000" dirty="0">
                <a:solidFill>
                  <a:schemeClr val="accent2">
                    <a:lumMod val="50000"/>
                  </a:schemeClr>
                </a:solidFill>
                <a:effectLst/>
                <a:latin typeface="Book Antiqua" panose="02040602050305030304" pitchFamily="18" charset="0"/>
                <a:ea typeface="Calibri" panose="020F0502020204030204" pitchFamily="34" charset="0"/>
                <a:cs typeface="Times New Roman" panose="02020603050405020304" pitchFamily="18" charset="0"/>
              </a:rPr>
              <a:t/>
            </a:r>
            <a:br>
              <a:rPr lang="ru-RU" sz="2000" dirty="0">
                <a:solidFill>
                  <a:schemeClr val="accent2">
                    <a:lumMod val="50000"/>
                  </a:schemeClr>
                </a:solidFill>
                <a:effectLst/>
                <a:latin typeface="Book Antiqua" panose="02040602050305030304" pitchFamily="18" charset="0"/>
                <a:ea typeface="Calibri" panose="020F0502020204030204" pitchFamily="34" charset="0"/>
                <a:cs typeface="Times New Roman" panose="02020603050405020304" pitchFamily="18" charset="0"/>
              </a:rPr>
            </a:br>
            <a:endParaRPr lang="ru-RU" sz="2000" dirty="0">
              <a:solidFill>
                <a:schemeClr val="accent2">
                  <a:lumMod val="50000"/>
                </a:schemeClr>
              </a:solidFill>
              <a:latin typeface="Book Antiqua" panose="02040602050305030304" pitchFamily="18" charset="0"/>
            </a:endParaRPr>
          </a:p>
        </p:txBody>
      </p:sp>
    </p:spTree>
    <p:extLst>
      <p:ext uri="{BB962C8B-B14F-4D97-AF65-F5344CB8AC3E}">
        <p14:creationId xmlns:p14="http://schemas.microsoft.com/office/powerpoint/2010/main" val="5269837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скругленные углы 4">
            <a:extLst>
              <a:ext uri="{FF2B5EF4-FFF2-40B4-BE49-F238E27FC236}">
                <a16:creationId xmlns="" xmlns:a16="http://schemas.microsoft.com/office/drawing/2014/main" id="{FC629F05-FE09-4537-A152-3382A85D4B65}"/>
              </a:ext>
            </a:extLst>
          </p:cNvPr>
          <p:cNvSpPr/>
          <p:nvPr/>
        </p:nvSpPr>
        <p:spPr>
          <a:xfrm>
            <a:off x="2066926" y="276224"/>
            <a:ext cx="5895974" cy="600076"/>
          </a:xfrm>
          <a:prstGeom prst="roundRect">
            <a:avLst/>
          </a:prstGeom>
          <a:solidFill>
            <a:schemeClr val="accent1">
              <a:lumMod val="40000"/>
              <a:lumOff val="6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ru-RU"/>
          </a:p>
        </p:txBody>
      </p:sp>
      <p:sp>
        <p:nvSpPr>
          <p:cNvPr id="4" name="Заголовок 3">
            <a:extLst>
              <a:ext uri="{FF2B5EF4-FFF2-40B4-BE49-F238E27FC236}">
                <a16:creationId xmlns="" xmlns:a16="http://schemas.microsoft.com/office/drawing/2014/main" id="{4D7EB215-AC63-4C94-A31C-0BD15338BF12}"/>
              </a:ext>
            </a:extLst>
          </p:cNvPr>
          <p:cNvSpPr>
            <a:spLocks noGrp="1"/>
          </p:cNvSpPr>
          <p:nvPr>
            <p:ph type="title"/>
          </p:nvPr>
        </p:nvSpPr>
        <p:spPr>
          <a:xfrm>
            <a:off x="677334" y="371476"/>
            <a:ext cx="8596668" cy="5153024"/>
          </a:xfrm>
        </p:spPr>
        <p:txBody>
          <a:bodyPr>
            <a:normAutofit/>
          </a:bodyPr>
          <a:lstStyle/>
          <a:p>
            <a:pPr>
              <a:lnSpc>
                <a:spcPct val="107000"/>
              </a:lnSpc>
              <a:spcAft>
                <a:spcPts val="800"/>
              </a:spcAft>
            </a:pPr>
            <a:r>
              <a:rPr lang="ru-RU" sz="2000" b="1" dirty="0">
                <a:solidFill>
                  <a:schemeClr val="accent2">
                    <a:lumMod val="50000"/>
                  </a:schemeClr>
                </a:solidFill>
                <a:effectLst/>
                <a:latin typeface="Book Antiqua" panose="02040602050305030304" pitchFamily="18" charset="0"/>
                <a:ea typeface="Times New Roman" panose="02020603050405020304" pitchFamily="18" charset="0"/>
                <a:cs typeface="Times New Roman" panose="02020603050405020304" pitchFamily="18" charset="0"/>
              </a:rPr>
              <a:t>                             Упражнение «Непослушный дождик»</a:t>
            </a:r>
            <a:r>
              <a:rPr lang="ru-RU" sz="2000" dirty="0">
                <a:solidFill>
                  <a:schemeClr val="accent2">
                    <a:lumMod val="50000"/>
                  </a:schemeClr>
                </a:solidFill>
                <a:effectLst/>
                <a:latin typeface="Book Antiqua" panose="02040602050305030304" pitchFamily="18" charset="0"/>
                <a:ea typeface="Times New Roman" panose="02020603050405020304" pitchFamily="18" charset="0"/>
                <a:cs typeface="Times New Roman" panose="02020603050405020304" pitchFamily="18" charset="0"/>
              </a:rPr>
              <a:t> </a:t>
            </a:r>
            <a:br>
              <a:rPr lang="ru-RU" sz="2000" dirty="0">
                <a:solidFill>
                  <a:schemeClr val="accent2">
                    <a:lumMod val="50000"/>
                  </a:schemeClr>
                </a:solidFill>
                <a:effectLst/>
                <a:latin typeface="Book Antiqua" panose="02040602050305030304" pitchFamily="18" charset="0"/>
                <a:ea typeface="Times New Roman" panose="02020603050405020304" pitchFamily="18" charset="0"/>
                <a:cs typeface="Times New Roman" panose="02020603050405020304" pitchFamily="18" charset="0"/>
              </a:rPr>
            </a:br>
            <a:r>
              <a:rPr lang="ru-RU" sz="2000" dirty="0">
                <a:solidFill>
                  <a:schemeClr val="accent2">
                    <a:lumMod val="50000"/>
                  </a:schemeClr>
                </a:solidFill>
                <a:effectLst/>
                <a:latin typeface="Book Antiqua" panose="02040602050305030304" pitchFamily="18" charset="0"/>
                <a:ea typeface="Times New Roman" panose="02020603050405020304" pitchFamily="18" charset="0"/>
                <a:cs typeface="Times New Roman" panose="02020603050405020304" pitchFamily="18" charset="0"/>
              </a:rPr>
              <a:t/>
            </a:r>
            <a:br>
              <a:rPr lang="ru-RU" sz="2000" dirty="0">
                <a:solidFill>
                  <a:schemeClr val="accent2">
                    <a:lumMod val="50000"/>
                  </a:schemeClr>
                </a:solidFill>
                <a:effectLst/>
                <a:latin typeface="Book Antiqua" panose="02040602050305030304" pitchFamily="18" charset="0"/>
                <a:ea typeface="Times New Roman" panose="02020603050405020304" pitchFamily="18" charset="0"/>
                <a:cs typeface="Times New Roman" panose="02020603050405020304" pitchFamily="18" charset="0"/>
              </a:rPr>
            </a:br>
            <a:r>
              <a:rPr lang="ru-RU" sz="2000" dirty="0">
                <a:solidFill>
                  <a:schemeClr val="accent2">
                    <a:lumMod val="50000"/>
                  </a:schemeClr>
                </a:solidFill>
                <a:effectLst/>
                <a:latin typeface="Book Antiqua" panose="02040602050305030304" pitchFamily="18" charset="0"/>
                <a:ea typeface="Times New Roman" panose="02020603050405020304" pitchFamily="18" charset="0"/>
                <a:cs typeface="Times New Roman" panose="02020603050405020304" pitchFamily="18" charset="0"/>
              </a:rPr>
              <a:t>Дождик – кап! Дождик – кап!</a:t>
            </a:r>
            <a:r>
              <a:rPr lang="ru-RU" sz="2000" dirty="0">
                <a:solidFill>
                  <a:schemeClr val="accent2">
                    <a:lumMod val="50000"/>
                  </a:schemeClr>
                </a:solidFill>
                <a:effectLst/>
                <a:latin typeface="Book Antiqua" panose="02040602050305030304" pitchFamily="18" charset="0"/>
                <a:ea typeface="Calibri" panose="020F0502020204030204" pitchFamily="34" charset="0"/>
                <a:cs typeface="Times New Roman" panose="02020603050405020304" pitchFamily="18" charset="0"/>
              </a:rPr>
              <a:t/>
            </a:r>
            <a:br>
              <a:rPr lang="ru-RU" sz="2000" dirty="0">
                <a:solidFill>
                  <a:schemeClr val="accent2">
                    <a:lumMod val="50000"/>
                  </a:schemeClr>
                </a:solidFill>
                <a:effectLst/>
                <a:latin typeface="Book Antiqua" panose="02040602050305030304" pitchFamily="18" charset="0"/>
                <a:ea typeface="Calibri" panose="020F0502020204030204" pitchFamily="34" charset="0"/>
                <a:cs typeface="Times New Roman" panose="02020603050405020304" pitchFamily="18" charset="0"/>
              </a:rPr>
            </a:br>
            <a:r>
              <a:rPr lang="ru-RU" sz="2000" dirty="0">
                <a:solidFill>
                  <a:schemeClr val="accent2">
                    <a:lumMod val="50000"/>
                  </a:schemeClr>
                </a:solidFill>
                <a:effectLst/>
                <a:latin typeface="Book Antiqua" panose="02040602050305030304" pitchFamily="18" charset="0"/>
                <a:ea typeface="Times New Roman" panose="02020603050405020304" pitchFamily="18" charset="0"/>
                <a:cs typeface="Times New Roman" panose="02020603050405020304" pitchFamily="18" charset="0"/>
              </a:rPr>
              <a:t>То сильней, то тише. </a:t>
            </a:r>
            <a:br>
              <a:rPr lang="ru-RU" sz="2000" dirty="0">
                <a:solidFill>
                  <a:schemeClr val="accent2">
                    <a:lumMod val="50000"/>
                  </a:schemeClr>
                </a:solidFill>
                <a:effectLst/>
                <a:latin typeface="Book Antiqua" panose="02040602050305030304" pitchFamily="18" charset="0"/>
                <a:ea typeface="Times New Roman" panose="02020603050405020304" pitchFamily="18" charset="0"/>
                <a:cs typeface="Times New Roman" panose="02020603050405020304" pitchFamily="18" charset="0"/>
              </a:rPr>
            </a:br>
            <a:r>
              <a:rPr lang="ru-RU" sz="2000" i="1" dirty="0">
                <a:solidFill>
                  <a:schemeClr val="accent2">
                    <a:lumMod val="50000"/>
                  </a:schemeClr>
                </a:solidFill>
                <a:effectLst/>
                <a:latin typeface="Book Antiqua" panose="02040602050305030304" pitchFamily="18" charset="0"/>
                <a:ea typeface="Times New Roman" panose="02020603050405020304" pitchFamily="18" charset="0"/>
                <a:cs typeface="Times New Roman" panose="02020603050405020304" pitchFamily="18" charset="0"/>
              </a:rPr>
              <a:t>(ударять указательным пальцем одной руки по ладони другой).</a:t>
            </a:r>
            <a:r>
              <a:rPr lang="ru-RU" sz="2000" dirty="0">
                <a:solidFill>
                  <a:schemeClr val="accent2">
                    <a:lumMod val="50000"/>
                  </a:schemeClr>
                </a:solidFill>
                <a:effectLst/>
                <a:latin typeface="Book Antiqua" panose="02040602050305030304" pitchFamily="18" charset="0"/>
                <a:ea typeface="Calibri" panose="020F0502020204030204" pitchFamily="34" charset="0"/>
                <a:cs typeface="Times New Roman" panose="02020603050405020304" pitchFamily="18" charset="0"/>
              </a:rPr>
              <a:t/>
            </a:r>
            <a:br>
              <a:rPr lang="ru-RU" sz="2000" dirty="0">
                <a:solidFill>
                  <a:schemeClr val="accent2">
                    <a:lumMod val="50000"/>
                  </a:schemeClr>
                </a:solidFill>
                <a:effectLst/>
                <a:latin typeface="Book Antiqua" panose="02040602050305030304" pitchFamily="18" charset="0"/>
                <a:ea typeface="Calibri" panose="020F0502020204030204" pitchFamily="34" charset="0"/>
                <a:cs typeface="Times New Roman" panose="02020603050405020304" pitchFamily="18" charset="0"/>
              </a:rPr>
            </a:br>
            <a:r>
              <a:rPr lang="ru-RU" sz="2000" dirty="0">
                <a:solidFill>
                  <a:schemeClr val="accent2">
                    <a:lumMod val="50000"/>
                  </a:schemeClr>
                </a:solidFill>
                <a:effectLst/>
                <a:latin typeface="Book Antiqua" panose="02040602050305030304" pitchFamily="18" charset="0"/>
                <a:ea typeface="Times New Roman" panose="02020603050405020304" pitchFamily="18" charset="0"/>
                <a:cs typeface="Times New Roman" panose="02020603050405020304" pitchFamily="18" charset="0"/>
              </a:rPr>
              <a:t>Не стучи, не стучи</a:t>
            </a:r>
            <a:r>
              <a:rPr lang="ru-RU" sz="2000" dirty="0">
                <a:solidFill>
                  <a:schemeClr val="accent2">
                    <a:lumMod val="50000"/>
                  </a:schemeClr>
                </a:solidFill>
                <a:latin typeface="Book Antiqua" panose="02040602050305030304" pitchFamily="18" charset="0"/>
                <a:ea typeface="Times New Roman" panose="02020603050405020304" pitchFamily="18" charset="0"/>
                <a:cs typeface="Times New Roman" panose="02020603050405020304" pitchFamily="18" charset="0"/>
              </a:rPr>
              <a:t>,   </a:t>
            </a:r>
            <a:r>
              <a:rPr lang="ru-RU" sz="2000" i="1" dirty="0">
                <a:solidFill>
                  <a:schemeClr val="accent2">
                    <a:lumMod val="50000"/>
                  </a:schemeClr>
                </a:solidFill>
                <a:latin typeface="Book Antiqua" panose="02040602050305030304" pitchFamily="18" charset="0"/>
                <a:ea typeface="Times New Roman" panose="02020603050405020304" pitchFamily="18" charset="0"/>
                <a:cs typeface="Times New Roman" panose="02020603050405020304" pitchFamily="18" charset="0"/>
              </a:rPr>
              <a:t>(грозить пальцем)</a:t>
            </a:r>
            <a:r>
              <a:rPr lang="ru-RU" sz="2000" dirty="0">
                <a:solidFill>
                  <a:schemeClr val="accent2">
                    <a:lumMod val="50000"/>
                  </a:schemeClr>
                </a:solidFill>
                <a:effectLst/>
                <a:latin typeface="Book Antiqua" panose="02040602050305030304" pitchFamily="18" charset="0"/>
                <a:ea typeface="Times New Roman" panose="02020603050405020304" pitchFamily="18" charset="0"/>
                <a:cs typeface="Times New Roman" panose="02020603050405020304" pitchFamily="18" charset="0"/>
              </a:rPr>
              <a:t/>
            </a:r>
            <a:br>
              <a:rPr lang="ru-RU" sz="2000" dirty="0">
                <a:solidFill>
                  <a:schemeClr val="accent2">
                    <a:lumMod val="50000"/>
                  </a:schemeClr>
                </a:solidFill>
                <a:effectLst/>
                <a:latin typeface="Book Antiqua" panose="02040602050305030304" pitchFamily="18" charset="0"/>
                <a:ea typeface="Times New Roman" panose="02020603050405020304" pitchFamily="18" charset="0"/>
                <a:cs typeface="Times New Roman" panose="02020603050405020304" pitchFamily="18" charset="0"/>
              </a:rPr>
            </a:br>
            <a:r>
              <a:rPr lang="ru-RU" sz="2000" dirty="0">
                <a:solidFill>
                  <a:schemeClr val="accent2">
                    <a:lumMod val="50000"/>
                  </a:schemeClr>
                </a:solidFill>
                <a:effectLst/>
                <a:latin typeface="Book Antiqua" panose="02040602050305030304" pitchFamily="18" charset="0"/>
                <a:ea typeface="Times New Roman" panose="02020603050405020304" pitchFamily="18" charset="0"/>
                <a:cs typeface="Times New Roman" panose="02020603050405020304" pitchFamily="18" charset="0"/>
              </a:rPr>
              <a:t>Не стучи по крыше! </a:t>
            </a:r>
            <a:r>
              <a:rPr lang="ru-RU" sz="2000" dirty="0">
                <a:solidFill>
                  <a:schemeClr val="accent2">
                    <a:lumMod val="50000"/>
                  </a:schemeClr>
                </a:solidFill>
                <a:effectLst/>
                <a:latin typeface="Book Antiqua" panose="02040602050305030304" pitchFamily="18" charset="0"/>
                <a:ea typeface="Calibri" panose="020F0502020204030204" pitchFamily="34" charset="0"/>
                <a:cs typeface="Times New Roman" panose="02020603050405020304" pitchFamily="18" charset="0"/>
              </a:rPr>
              <a:t/>
            </a:r>
            <a:br>
              <a:rPr lang="ru-RU" sz="2000" dirty="0">
                <a:solidFill>
                  <a:schemeClr val="accent2">
                    <a:lumMod val="50000"/>
                  </a:schemeClr>
                </a:solidFill>
                <a:effectLst/>
                <a:latin typeface="Book Antiqua" panose="02040602050305030304" pitchFamily="18" charset="0"/>
                <a:ea typeface="Calibri" panose="020F0502020204030204" pitchFamily="34" charset="0"/>
                <a:cs typeface="Times New Roman" panose="02020603050405020304" pitchFamily="18" charset="0"/>
              </a:rPr>
            </a:br>
            <a:r>
              <a:rPr lang="ru-RU" sz="2000" dirty="0">
                <a:solidFill>
                  <a:schemeClr val="accent2">
                    <a:lumMod val="50000"/>
                  </a:schemeClr>
                </a:solidFill>
                <a:effectLst/>
                <a:latin typeface="Book Antiqua" panose="02040602050305030304" pitchFamily="18" charset="0"/>
                <a:ea typeface="Times New Roman" panose="02020603050405020304" pitchFamily="18" charset="0"/>
                <a:cs typeface="Times New Roman" panose="02020603050405020304" pitchFamily="18" charset="0"/>
              </a:rPr>
              <a:t>Непослушный какой! </a:t>
            </a:r>
            <a:r>
              <a:rPr lang="ru-RU" sz="2000" i="1" dirty="0">
                <a:solidFill>
                  <a:schemeClr val="accent2">
                    <a:lumMod val="50000"/>
                  </a:schemeClr>
                </a:solidFill>
                <a:effectLst/>
                <a:latin typeface="Book Antiqua" panose="02040602050305030304" pitchFamily="18" charset="0"/>
                <a:ea typeface="Times New Roman" panose="02020603050405020304" pitchFamily="18" charset="0"/>
                <a:cs typeface="Times New Roman" panose="02020603050405020304" pitchFamily="18" charset="0"/>
              </a:rPr>
              <a:t>(укоризненно покачать головой)</a:t>
            </a:r>
            <a:r>
              <a:rPr lang="ru-RU" sz="2000" dirty="0">
                <a:solidFill>
                  <a:schemeClr val="accent2">
                    <a:lumMod val="50000"/>
                  </a:schemeClr>
                </a:solidFill>
                <a:effectLst/>
                <a:latin typeface="Book Antiqua" panose="02040602050305030304" pitchFamily="18" charset="0"/>
                <a:ea typeface="Calibri" panose="020F0502020204030204" pitchFamily="34" charset="0"/>
                <a:cs typeface="Times New Roman" panose="02020603050405020304" pitchFamily="18" charset="0"/>
              </a:rPr>
              <a:t/>
            </a:r>
            <a:br>
              <a:rPr lang="ru-RU" sz="2000" dirty="0">
                <a:solidFill>
                  <a:schemeClr val="accent2">
                    <a:lumMod val="50000"/>
                  </a:schemeClr>
                </a:solidFill>
                <a:effectLst/>
                <a:latin typeface="Book Antiqua" panose="02040602050305030304" pitchFamily="18" charset="0"/>
                <a:ea typeface="Calibri" panose="020F0502020204030204" pitchFamily="34" charset="0"/>
                <a:cs typeface="Times New Roman" panose="02020603050405020304" pitchFamily="18" charset="0"/>
              </a:rPr>
            </a:br>
            <a:r>
              <a:rPr lang="ru-RU" sz="2000" dirty="0">
                <a:solidFill>
                  <a:schemeClr val="accent2">
                    <a:lumMod val="50000"/>
                  </a:schemeClr>
                </a:solidFill>
                <a:effectLst/>
                <a:latin typeface="Book Antiqua" panose="02040602050305030304" pitchFamily="18" charset="0"/>
                <a:ea typeface="Times New Roman" panose="02020603050405020304" pitchFamily="18" charset="0"/>
                <a:cs typeface="Times New Roman" panose="02020603050405020304" pitchFamily="18" charset="0"/>
              </a:rPr>
              <a:t>Погоди, не лейся!</a:t>
            </a:r>
            <a:r>
              <a:rPr lang="ru-RU" sz="2000" dirty="0">
                <a:solidFill>
                  <a:schemeClr val="accent2">
                    <a:lumMod val="50000"/>
                  </a:schemeClr>
                </a:solidFill>
                <a:effectLst/>
                <a:latin typeface="Book Antiqua" panose="02040602050305030304" pitchFamily="18" charset="0"/>
                <a:ea typeface="Calibri" panose="020F0502020204030204" pitchFamily="34" charset="0"/>
                <a:cs typeface="Times New Roman" panose="02020603050405020304" pitchFamily="18" charset="0"/>
              </a:rPr>
              <a:t/>
            </a:r>
            <a:br>
              <a:rPr lang="ru-RU" sz="2000" dirty="0">
                <a:solidFill>
                  <a:schemeClr val="accent2">
                    <a:lumMod val="50000"/>
                  </a:schemeClr>
                </a:solidFill>
                <a:effectLst/>
                <a:latin typeface="Book Antiqua" panose="02040602050305030304" pitchFamily="18" charset="0"/>
                <a:ea typeface="Calibri" panose="020F0502020204030204" pitchFamily="34" charset="0"/>
                <a:cs typeface="Times New Roman" panose="02020603050405020304" pitchFamily="18" charset="0"/>
              </a:rPr>
            </a:br>
            <a:r>
              <a:rPr lang="ru-RU" sz="2000" dirty="0">
                <a:solidFill>
                  <a:schemeClr val="accent2">
                    <a:lumMod val="50000"/>
                  </a:schemeClr>
                </a:solidFill>
                <a:effectLst/>
                <a:latin typeface="Book Antiqua" panose="02040602050305030304" pitchFamily="18" charset="0"/>
                <a:ea typeface="Times New Roman" panose="02020603050405020304" pitchFamily="18" charset="0"/>
                <a:cs typeface="Times New Roman" panose="02020603050405020304" pitchFamily="18" charset="0"/>
              </a:rPr>
              <a:t>Заходи к малышам </a:t>
            </a:r>
            <a:r>
              <a:rPr lang="ru-RU" sz="2000" i="1" dirty="0">
                <a:solidFill>
                  <a:schemeClr val="accent2">
                    <a:lumMod val="50000"/>
                  </a:schemeClr>
                </a:solidFill>
                <a:effectLst/>
                <a:latin typeface="Book Antiqua" panose="02040602050305030304" pitchFamily="18" charset="0"/>
                <a:ea typeface="Times New Roman" panose="02020603050405020304" pitchFamily="18" charset="0"/>
                <a:cs typeface="Times New Roman" panose="02020603050405020304" pitchFamily="18" charset="0"/>
              </a:rPr>
              <a:t>(поманить руками)</a:t>
            </a:r>
            <a:r>
              <a:rPr lang="ru-RU" sz="2000" dirty="0">
                <a:solidFill>
                  <a:schemeClr val="accent2">
                    <a:lumMod val="50000"/>
                  </a:schemeClr>
                </a:solidFill>
                <a:effectLst/>
                <a:latin typeface="Book Antiqua" panose="02040602050305030304" pitchFamily="18" charset="0"/>
                <a:ea typeface="Calibri" panose="020F0502020204030204" pitchFamily="34" charset="0"/>
                <a:cs typeface="Times New Roman" panose="02020603050405020304" pitchFamily="18" charset="0"/>
              </a:rPr>
              <a:t/>
            </a:r>
            <a:br>
              <a:rPr lang="ru-RU" sz="2000" dirty="0">
                <a:solidFill>
                  <a:schemeClr val="accent2">
                    <a:lumMod val="50000"/>
                  </a:schemeClr>
                </a:solidFill>
                <a:effectLst/>
                <a:latin typeface="Book Antiqua" panose="02040602050305030304" pitchFamily="18" charset="0"/>
                <a:ea typeface="Calibri" panose="020F0502020204030204" pitchFamily="34" charset="0"/>
                <a:cs typeface="Times New Roman" panose="02020603050405020304" pitchFamily="18" charset="0"/>
              </a:rPr>
            </a:br>
            <a:r>
              <a:rPr lang="ru-RU" sz="2000" dirty="0">
                <a:solidFill>
                  <a:schemeClr val="accent2">
                    <a:lumMod val="50000"/>
                  </a:schemeClr>
                </a:solidFill>
                <a:effectLst/>
                <a:latin typeface="Book Antiqua" panose="02040602050305030304" pitchFamily="18" charset="0"/>
                <a:ea typeface="Times New Roman" panose="02020603050405020304" pitchFamily="18" charset="0"/>
                <a:cs typeface="Times New Roman" panose="02020603050405020304" pitchFamily="18" charset="0"/>
              </a:rPr>
              <a:t>И в тепле погрейся! </a:t>
            </a:r>
            <a:br>
              <a:rPr lang="ru-RU" sz="2000" dirty="0">
                <a:solidFill>
                  <a:schemeClr val="accent2">
                    <a:lumMod val="50000"/>
                  </a:schemeClr>
                </a:solidFill>
                <a:effectLst/>
                <a:latin typeface="Book Antiqua" panose="02040602050305030304" pitchFamily="18" charset="0"/>
                <a:ea typeface="Times New Roman" panose="02020603050405020304" pitchFamily="18" charset="0"/>
                <a:cs typeface="Times New Roman" panose="02020603050405020304" pitchFamily="18" charset="0"/>
              </a:rPr>
            </a:br>
            <a:r>
              <a:rPr lang="ru-RU" sz="2000" i="1" dirty="0">
                <a:solidFill>
                  <a:schemeClr val="accent2">
                    <a:lumMod val="50000"/>
                  </a:schemeClr>
                </a:solidFill>
                <a:effectLst/>
                <a:latin typeface="Book Antiqua" panose="02040602050305030304" pitchFamily="18" charset="0"/>
                <a:ea typeface="Times New Roman" panose="02020603050405020304" pitchFamily="18" charset="0"/>
                <a:cs typeface="Times New Roman" panose="02020603050405020304" pitchFamily="18" charset="0"/>
              </a:rPr>
              <a:t>(положить ладони на плечи, скрестить ладони на груди).</a:t>
            </a:r>
            <a:r>
              <a:rPr lang="ru-RU" sz="2000" dirty="0">
                <a:solidFill>
                  <a:schemeClr val="accent2">
                    <a:lumMod val="50000"/>
                  </a:schemeClr>
                </a:solidFill>
                <a:effectLst/>
                <a:latin typeface="Book Antiqua" panose="02040602050305030304" pitchFamily="18" charset="0"/>
                <a:ea typeface="Calibri" panose="020F0502020204030204" pitchFamily="34" charset="0"/>
                <a:cs typeface="Times New Roman" panose="02020603050405020304" pitchFamily="18" charset="0"/>
              </a:rPr>
              <a:t/>
            </a:r>
            <a:br>
              <a:rPr lang="ru-RU" sz="2000" dirty="0">
                <a:solidFill>
                  <a:schemeClr val="accent2">
                    <a:lumMod val="50000"/>
                  </a:schemeClr>
                </a:solidFill>
                <a:effectLst/>
                <a:latin typeface="Book Antiqua" panose="02040602050305030304" pitchFamily="18" charset="0"/>
                <a:ea typeface="Calibri" panose="020F0502020204030204" pitchFamily="34" charset="0"/>
                <a:cs typeface="Times New Roman" panose="02020603050405020304" pitchFamily="18" charset="0"/>
              </a:rPr>
            </a:br>
            <a:r>
              <a:rPr lang="ru-RU" sz="2000" dirty="0">
                <a:solidFill>
                  <a:schemeClr val="accent2">
                    <a:lumMod val="50000"/>
                  </a:schemeClr>
                </a:solidFill>
                <a:effectLst/>
                <a:latin typeface="Book Antiqua" panose="02040602050305030304" pitchFamily="18" charset="0"/>
                <a:ea typeface="Times New Roman" panose="02020603050405020304" pitchFamily="18" charset="0"/>
                <a:cs typeface="Calibri" panose="020F0502020204030204" pitchFamily="34" charset="0"/>
              </a:rPr>
              <a:t> </a:t>
            </a:r>
            <a:r>
              <a:rPr lang="ru-RU" sz="2000" dirty="0">
                <a:solidFill>
                  <a:schemeClr val="accent2">
                    <a:lumMod val="50000"/>
                  </a:schemeClr>
                </a:solidFill>
                <a:effectLst/>
                <a:latin typeface="Book Antiqua" panose="02040602050305030304" pitchFamily="18" charset="0"/>
                <a:ea typeface="Calibri" panose="020F0502020204030204" pitchFamily="34" charset="0"/>
                <a:cs typeface="Times New Roman" panose="02020603050405020304" pitchFamily="18" charset="0"/>
              </a:rPr>
              <a:t/>
            </a:r>
            <a:br>
              <a:rPr lang="ru-RU" sz="2000" dirty="0">
                <a:solidFill>
                  <a:schemeClr val="accent2">
                    <a:lumMod val="50000"/>
                  </a:schemeClr>
                </a:solidFill>
                <a:effectLst/>
                <a:latin typeface="Book Antiqua" panose="02040602050305030304" pitchFamily="18" charset="0"/>
                <a:ea typeface="Calibri" panose="020F0502020204030204" pitchFamily="34" charset="0"/>
                <a:cs typeface="Times New Roman" panose="02020603050405020304" pitchFamily="18" charset="0"/>
              </a:rPr>
            </a:br>
            <a:endParaRPr lang="ru-RU" sz="2000" dirty="0">
              <a:solidFill>
                <a:schemeClr val="accent2">
                  <a:lumMod val="50000"/>
                </a:schemeClr>
              </a:solidFill>
              <a:latin typeface="Book Antiqua" panose="02040602050305030304" pitchFamily="18" charset="0"/>
            </a:endParaRPr>
          </a:p>
        </p:txBody>
      </p:sp>
    </p:spTree>
    <p:extLst>
      <p:ext uri="{BB962C8B-B14F-4D97-AF65-F5344CB8AC3E}">
        <p14:creationId xmlns:p14="http://schemas.microsoft.com/office/powerpoint/2010/main" val="32023577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скругленные углы 4">
            <a:extLst>
              <a:ext uri="{FF2B5EF4-FFF2-40B4-BE49-F238E27FC236}">
                <a16:creationId xmlns="" xmlns:a16="http://schemas.microsoft.com/office/drawing/2014/main" id="{381B8862-5790-462E-BDAB-AD2D8D3BA054}"/>
              </a:ext>
            </a:extLst>
          </p:cNvPr>
          <p:cNvSpPr/>
          <p:nvPr/>
        </p:nvSpPr>
        <p:spPr>
          <a:xfrm>
            <a:off x="2019301" y="95250"/>
            <a:ext cx="5895974" cy="600076"/>
          </a:xfrm>
          <a:prstGeom prst="roundRect">
            <a:avLst/>
          </a:prstGeom>
          <a:solidFill>
            <a:schemeClr val="accent1">
              <a:lumMod val="40000"/>
              <a:lumOff val="6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ru-RU"/>
          </a:p>
        </p:txBody>
      </p:sp>
      <p:sp>
        <p:nvSpPr>
          <p:cNvPr id="4" name="Заголовок 3">
            <a:extLst>
              <a:ext uri="{FF2B5EF4-FFF2-40B4-BE49-F238E27FC236}">
                <a16:creationId xmlns="" xmlns:a16="http://schemas.microsoft.com/office/drawing/2014/main" id="{439DDDA6-9DC6-4E08-B580-0FF2DD983C60}"/>
              </a:ext>
            </a:extLst>
          </p:cNvPr>
          <p:cNvSpPr>
            <a:spLocks noGrp="1"/>
          </p:cNvSpPr>
          <p:nvPr>
            <p:ph type="title"/>
          </p:nvPr>
        </p:nvSpPr>
        <p:spPr>
          <a:xfrm>
            <a:off x="419099" y="95250"/>
            <a:ext cx="9620251" cy="5962649"/>
          </a:xfrm>
        </p:spPr>
        <p:txBody>
          <a:bodyPr>
            <a:noAutofit/>
          </a:bodyPr>
          <a:lstStyle/>
          <a:p>
            <a:pPr>
              <a:lnSpc>
                <a:spcPct val="107000"/>
              </a:lnSpc>
              <a:spcAft>
                <a:spcPts val="800"/>
              </a:spcAft>
            </a:pPr>
            <a:r>
              <a:rPr lang="ru-RU" sz="2000" b="1" dirty="0">
                <a:solidFill>
                  <a:schemeClr val="accent2">
                    <a:lumMod val="50000"/>
                  </a:schemeClr>
                </a:solidFill>
                <a:effectLst/>
                <a:latin typeface="Book Antiqua" panose="02040602050305030304" pitchFamily="18" charset="0"/>
                <a:ea typeface="Times New Roman" panose="02020603050405020304" pitchFamily="18" charset="0"/>
                <a:cs typeface="Times New Roman" panose="02020603050405020304" pitchFamily="18" charset="0"/>
              </a:rPr>
              <a:t>                                    Упражнение «Прогулка»</a:t>
            </a:r>
            <a:r>
              <a:rPr lang="ru-RU" sz="2000" dirty="0">
                <a:solidFill>
                  <a:schemeClr val="accent2">
                    <a:lumMod val="50000"/>
                  </a:schemeClr>
                </a:solidFill>
                <a:effectLst/>
                <a:latin typeface="Book Antiqua" panose="02040602050305030304" pitchFamily="18" charset="0"/>
                <a:ea typeface="Calibri" panose="020F0502020204030204" pitchFamily="34" charset="0"/>
                <a:cs typeface="Times New Roman" panose="02020603050405020304" pitchFamily="18" charset="0"/>
              </a:rPr>
              <a:t/>
            </a:r>
            <a:br>
              <a:rPr lang="ru-RU" sz="2000" dirty="0">
                <a:solidFill>
                  <a:schemeClr val="accent2">
                    <a:lumMod val="50000"/>
                  </a:schemeClr>
                </a:solidFill>
                <a:effectLst/>
                <a:latin typeface="Book Antiqua" panose="02040602050305030304" pitchFamily="18" charset="0"/>
                <a:ea typeface="Calibri" panose="020F0502020204030204" pitchFamily="34" charset="0"/>
                <a:cs typeface="Times New Roman" panose="02020603050405020304" pitchFamily="18" charset="0"/>
              </a:rPr>
            </a:br>
            <a:r>
              <a:rPr lang="ru-RU" sz="2000" dirty="0">
                <a:solidFill>
                  <a:schemeClr val="accent2">
                    <a:lumMod val="50000"/>
                  </a:schemeClr>
                </a:solidFill>
                <a:effectLst/>
                <a:latin typeface="Book Antiqua" panose="02040602050305030304" pitchFamily="18" charset="0"/>
                <a:ea typeface="Calibri" panose="020F0502020204030204" pitchFamily="34" charset="0"/>
                <a:cs typeface="Times New Roman" panose="02020603050405020304" pitchFamily="18" charset="0"/>
              </a:rPr>
              <a:t/>
            </a:r>
            <a:br>
              <a:rPr lang="ru-RU" sz="2000" dirty="0">
                <a:solidFill>
                  <a:schemeClr val="accent2">
                    <a:lumMod val="50000"/>
                  </a:schemeClr>
                </a:solidFill>
                <a:effectLst/>
                <a:latin typeface="Book Antiqua" panose="02040602050305030304" pitchFamily="18" charset="0"/>
                <a:ea typeface="Calibri" panose="020F0502020204030204" pitchFamily="34" charset="0"/>
                <a:cs typeface="Times New Roman" panose="02020603050405020304" pitchFamily="18" charset="0"/>
              </a:rPr>
            </a:br>
            <a:r>
              <a:rPr lang="ru-RU" sz="2000" dirty="0">
                <a:solidFill>
                  <a:schemeClr val="accent2">
                    <a:lumMod val="50000"/>
                  </a:schemeClr>
                </a:solidFill>
                <a:effectLst/>
                <a:latin typeface="Book Antiqua" panose="02040602050305030304" pitchFamily="18" charset="0"/>
                <a:ea typeface="Times New Roman" panose="02020603050405020304" pitchFamily="18" charset="0"/>
                <a:cs typeface="Times New Roman" panose="02020603050405020304" pitchFamily="18" charset="0"/>
              </a:rPr>
              <a:t>По узенькой дорожке</a:t>
            </a:r>
            <a:r>
              <a:rPr lang="ru-RU" sz="2000" dirty="0">
                <a:solidFill>
                  <a:schemeClr val="accent2">
                    <a:lumMod val="50000"/>
                  </a:schemeClr>
                </a:solidFill>
                <a:effectLst/>
                <a:latin typeface="Book Antiqua" panose="02040602050305030304" pitchFamily="18" charset="0"/>
                <a:ea typeface="Calibri" panose="020F0502020204030204" pitchFamily="34" charset="0"/>
                <a:cs typeface="Times New Roman" panose="02020603050405020304" pitchFamily="18" charset="0"/>
              </a:rPr>
              <a:t/>
            </a:r>
            <a:br>
              <a:rPr lang="ru-RU" sz="2000" dirty="0">
                <a:solidFill>
                  <a:schemeClr val="accent2">
                    <a:lumMod val="50000"/>
                  </a:schemeClr>
                </a:solidFill>
                <a:effectLst/>
                <a:latin typeface="Book Antiqua" panose="02040602050305030304" pitchFamily="18" charset="0"/>
                <a:ea typeface="Calibri" panose="020F0502020204030204" pitchFamily="34" charset="0"/>
                <a:cs typeface="Times New Roman" panose="02020603050405020304" pitchFamily="18" charset="0"/>
              </a:rPr>
            </a:br>
            <a:r>
              <a:rPr lang="ru-RU" sz="2000" dirty="0">
                <a:solidFill>
                  <a:schemeClr val="accent2">
                    <a:lumMod val="50000"/>
                  </a:schemeClr>
                </a:solidFill>
                <a:effectLst/>
                <a:latin typeface="Book Antiqua" panose="02040602050305030304" pitchFamily="18" charset="0"/>
                <a:ea typeface="Times New Roman" panose="02020603050405020304" pitchFamily="18" charset="0"/>
                <a:cs typeface="Times New Roman" panose="02020603050405020304" pitchFamily="18" charset="0"/>
              </a:rPr>
              <a:t>Шагают наши ножки   </a:t>
            </a:r>
            <a:r>
              <a:rPr lang="ru-RU" sz="2000" i="1" dirty="0">
                <a:solidFill>
                  <a:schemeClr val="accent2">
                    <a:lumMod val="50000"/>
                  </a:schemeClr>
                </a:solidFill>
                <a:effectLst/>
                <a:latin typeface="Book Antiqua" panose="02040602050305030304" pitchFamily="18" charset="0"/>
                <a:ea typeface="Times New Roman" panose="02020603050405020304" pitchFamily="18" charset="0"/>
                <a:cs typeface="Times New Roman" panose="02020603050405020304" pitchFamily="18" charset="0"/>
              </a:rPr>
              <a:t>(ходить по кругу, высоко поднимая ноги)</a:t>
            </a:r>
            <a:r>
              <a:rPr lang="ru-RU" sz="2000" dirty="0">
                <a:solidFill>
                  <a:schemeClr val="accent2">
                    <a:lumMod val="50000"/>
                  </a:schemeClr>
                </a:solidFill>
                <a:effectLst/>
                <a:latin typeface="Book Antiqua" panose="02040602050305030304" pitchFamily="18" charset="0"/>
                <a:ea typeface="Calibri" panose="020F0502020204030204" pitchFamily="34" charset="0"/>
                <a:cs typeface="Times New Roman" panose="02020603050405020304" pitchFamily="18" charset="0"/>
              </a:rPr>
              <a:t/>
            </a:r>
            <a:br>
              <a:rPr lang="ru-RU" sz="2000" dirty="0">
                <a:solidFill>
                  <a:schemeClr val="accent2">
                    <a:lumMod val="50000"/>
                  </a:schemeClr>
                </a:solidFill>
                <a:effectLst/>
                <a:latin typeface="Book Antiqua" panose="02040602050305030304" pitchFamily="18" charset="0"/>
                <a:ea typeface="Calibri" panose="020F0502020204030204" pitchFamily="34" charset="0"/>
                <a:cs typeface="Times New Roman" panose="02020603050405020304" pitchFamily="18" charset="0"/>
              </a:rPr>
            </a:br>
            <a:r>
              <a:rPr lang="ru-RU" sz="2000" dirty="0">
                <a:solidFill>
                  <a:schemeClr val="accent2">
                    <a:lumMod val="50000"/>
                  </a:schemeClr>
                </a:solidFill>
                <a:effectLst/>
                <a:latin typeface="Book Antiqua" panose="02040602050305030304" pitchFamily="18" charset="0"/>
                <a:ea typeface="Times New Roman" panose="02020603050405020304" pitchFamily="18" charset="0"/>
                <a:cs typeface="Times New Roman" panose="02020603050405020304" pitchFamily="18" charset="0"/>
              </a:rPr>
              <a:t>По камешкам, по камешкам </a:t>
            </a:r>
            <a:br>
              <a:rPr lang="ru-RU" sz="2000" dirty="0">
                <a:solidFill>
                  <a:schemeClr val="accent2">
                    <a:lumMod val="50000"/>
                  </a:schemeClr>
                </a:solidFill>
                <a:effectLst/>
                <a:latin typeface="Book Antiqua" panose="02040602050305030304" pitchFamily="18" charset="0"/>
                <a:ea typeface="Times New Roman" panose="02020603050405020304" pitchFamily="18" charset="0"/>
                <a:cs typeface="Times New Roman" panose="02020603050405020304" pitchFamily="18" charset="0"/>
              </a:rPr>
            </a:br>
            <a:r>
              <a:rPr lang="ru-RU" sz="2000" i="1" dirty="0">
                <a:solidFill>
                  <a:schemeClr val="accent2">
                    <a:lumMod val="50000"/>
                  </a:schemeClr>
                </a:solidFill>
                <a:effectLst/>
                <a:latin typeface="Book Antiqua" panose="02040602050305030304" pitchFamily="18" charset="0"/>
                <a:ea typeface="Times New Roman" panose="02020603050405020304" pitchFamily="18" charset="0"/>
                <a:cs typeface="Times New Roman" panose="02020603050405020304" pitchFamily="18" charset="0"/>
              </a:rPr>
              <a:t>(поскоки с ноги на ногу в медленном темпе)</a:t>
            </a:r>
            <a:r>
              <a:rPr lang="ru-RU" sz="2000" dirty="0">
                <a:solidFill>
                  <a:schemeClr val="accent2">
                    <a:lumMod val="50000"/>
                  </a:schemeClr>
                </a:solidFill>
                <a:effectLst/>
                <a:latin typeface="Book Antiqua" panose="02040602050305030304" pitchFamily="18" charset="0"/>
                <a:ea typeface="Calibri" panose="020F0502020204030204" pitchFamily="34" charset="0"/>
                <a:cs typeface="Times New Roman" panose="02020603050405020304" pitchFamily="18" charset="0"/>
              </a:rPr>
              <a:t/>
            </a:r>
            <a:br>
              <a:rPr lang="ru-RU" sz="2000" dirty="0">
                <a:solidFill>
                  <a:schemeClr val="accent2">
                    <a:lumMod val="50000"/>
                  </a:schemeClr>
                </a:solidFill>
                <a:effectLst/>
                <a:latin typeface="Book Antiqua" panose="02040602050305030304" pitchFamily="18" charset="0"/>
                <a:ea typeface="Calibri" panose="020F0502020204030204" pitchFamily="34" charset="0"/>
                <a:cs typeface="Times New Roman" panose="02020603050405020304" pitchFamily="18" charset="0"/>
              </a:rPr>
            </a:br>
            <a:r>
              <a:rPr lang="ru-RU" sz="2000" dirty="0">
                <a:solidFill>
                  <a:schemeClr val="accent2">
                    <a:lumMod val="50000"/>
                  </a:schemeClr>
                </a:solidFill>
                <a:effectLst/>
                <a:latin typeface="Book Antiqua" panose="02040602050305030304" pitchFamily="18" charset="0"/>
                <a:ea typeface="Times New Roman" panose="02020603050405020304" pitchFamily="18" charset="0"/>
                <a:cs typeface="Times New Roman" panose="02020603050405020304" pitchFamily="18" charset="0"/>
              </a:rPr>
              <a:t>И в ямку... бух! </a:t>
            </a:r>
            <a:r>
              <a:rPr lang="ru-RU" sz="2000" i="1" dirty="0">
                <a:solidFill>
                  <a:schemeClr val="accent2">
                    <a:lumMod val="50000"/>
                  </a:schemeClr>
                </a:solidFill>
                <a:effectLst/>
                <a:latin typeface="Book Antiqua" panose="02040602050305030304" pitchFamily="18" charset="0"/>
                <a:ea typeface="Times New Roman" panose="02020603050405020304" pitchFamily="18" charset="0"/>
                <a:cs typeface="Times New Roman" panose="02020603050405020304" pitchFamily="18" charset="0"/>
              </a:rPr>
              <a:t>(сесть на пол, на последнем слове).</a:t>
            </a:r>
            <a:br>
              <a:rPr lang="ru-RU" sz="2000" i="1" dirty="0">
                <a:solidFill>
                  <a:schemeClr val="accent2">
                    <a:lumMod val="50000"/>
                  </a:schemeClr>
                </a:solidFill>
                <a:effectLst/>
                <a:latin typeface="Book Antiqua" panose="02040602050305030304" pitchFamily="18" charset="0"/>
                <a:ea typeface="Times New Roman" panose="02020603050405020304" pitchFamily="18" charset="0"/>
                <a:cs typeface="Times New Roman" panose="02020603050405020304" pitchFamily="18" charset="0"/>
              </a:rPr>
            </a:br>
            <a:r>
              <a:rPr lang="ru-RU" sz="1600" i="1" dirty="0">
                <a:solidFill>
                  <a:schemeClr val="accent2">
                    <a:lumMod val="50000"/>
                  </a:schemeClr>
                </a:solidFill>
                <a:effectLst/>
                <a:latin typeface="Book Antiqua" panose="02040602050305030304" pitchFamily="18" charset="0"/>
                <a:ea typeface="Times New Roman" panose="02020603050405020304" pitchFamily="18" charset="0"/>
                <a:cs typeface="Times New Roman" panose="02020603050405020304" pitchFamily="18" charset="0"/>
              </a:rPr>
              <a:t>-------------------------------------------------------------------------------------------------------------------------</a:t>
            </a:r>
            <a:r>
              <a:rPr lang="ru-RU" sz="2000" i="1" dirty="0">
                <a:solidFill>
                  <a:schemeClr val="accent2">
                    <a:lumMod val="50000"/>
                  </a:schemeClr>
                </a:solidFill>
                <a:effectLst/>
                <a:latin typeface="Book Antiqua" panose="02040602050305030304" pitchFamily="18" charset="0"/>
                <a:ea typeface="Calibri" panose="020F0502020204030204" pitchFamily="34" charset="0"/>
                <a:cs typeface="Times New Roman" panose="02020603050405020304" pitchFamily="18" charset="0"/>
              </a:rPr>
              <a:t/>
            </a:r>
            <a:br>
              <a:rPr lang="ru-RU" sz="2000" i="1" dirty="0">
                <a:solidFill>
                  <a:schemeClr val="accent2">
                    <a:lumMod val="50000"/>
                  </a:schemeClr>
                </a:solidFill>
                <a:effectLst/>
                <a:latin typeface="Book Antiqua" panose="02040602050305030304" pitchFamily="18" charset="0"/>
                <a:ea typeface="Calibri" panose="020F0502020204030204" pitchFamily="34" charset="0"/>
                <a:cs typeface="Times New Roman" panose="02020603050405020304" pitchFamily="18" charset="0"/>
              </a:rPr>
            </a:br>
            <a:r>
              <a:rPr lang="ru-RU" sz="2000" dirty="0">
                <a:solidFill>
                  <a:schemeClr val="accent2">
                    <a:lumMod val="50000"/>
                  </a:schemeClr>
                </a:solidFill>
                <a:effectLst/>
                <a:latin typeface="Book Antiqua" panose="02040602050305030304" pitchFamily="18" charset="0"/>
                <a:ea typeface="Times New Roman" panose="02020603050405020304" pitchFamily="18" charset="0"/>
                <a:cs typeface="Times New Roman" panose="02020603050405020304" pitchFamily="18" charset="0"/>
              </a:rPr>
              <a:t>Меж еловых мягких лап </a:t>
            </a:r>
            <a:r>
              <a:rPr lang="ru-RU" sz="2000" i="1" dirty="0">
                <a:solidFill>
                  <a:schemeClr val="accent2">
                    <a:lumMod val="50000"/>
                  </a:schemeClr>
                </a:solidFill>
                <a:effectLst/>
                <a:latin typeface="Book Antiqua" panose="02040602050305030304" pitchFamily="18" charset="0"/>
                <a:ea typeface="Times New Roman" panose="02020603050405020304" pitchFamily="18" charset="0"/>
                <a:cs typeface="Times New Roman" panose="02020603050405020304" pitchFamily="18" charset="0"/>
              </a:rPr>
              <a:t>(стучать пальцами по столу)</a:t>
            </a:r>
            <a:r>
              <a:rPr lang="ru-RU" sz="2000" dirty="0">
                <a:solidFill>
                  <a:schemeClr val="accent2">
                    <a:lumMod val="50000"/>
                  </a:schemeClr>
                </a:solidFill>
                <a:effectLst/>
                <a:latin typeface="Book Antiqua" panose="02040602050305030304" pitchFamily="18" charset="0"/>
                <a:ea typeface="Calibri" panose="020F0502020204030204" pitchFamily="34" charset="0"/>
                <a:cs typeface="Times New Roman" panose="02020603050405020304" pitchFamily="18" charset="0"/>
              </a:rPr>
              <a:t/>
            </a:r>
            <a:br>
              <a:rPr lang="ru-RU" sz="2000" dirty="0">
                <a:solidFill>
                  <a:schemeClr val="accent2">
                    <a:lumMod val="50000"/>
                  </a:schemeClr>
                </a:solidFill>
                <a:effectLst/>
                <a:latin typeface="Book Antiqua" panose="02040602050305030304" pitchFamily="18" charset="0"/>
                <a:ea typeface="Calibri" panose="020F0502020204030204" pitchFamily="34" charset="0"/>
                <a:cs typeface="Times New Roman" panose="02020603050405020304" pitchFamily="18" charset="0"/>
              </a:rPr>
            </a:br>
            <a:r>
              <a:rPr lang="ru-RU" sz="2000" dirty="0">
                <a:solidFill>
                  <a:schemeClr val="accent2">
                    <a:lumMod val="50000"/>
                  </a:schemeClr>
                </a:solidFill>
                <a:effectLst/>
                <a:latin typeface="Book Antiqua" panose="02040602050305030304" pitchFamily="18" charset="0"/>
                <a:ea typeface="Times New Roman" panose="02020603050405020304" pitchFamily="18" charset="0"/>
                <a:cs typeface="Times New Roman" panose="02020603050405020304" pitchFamily="18" charset="0"/>
              </a:rPr>
              <a:t>Дождик кап-кап-кап </a:t>
            </a:r>
            <a:r>
              <a:rPr lang="ru-RU" sz="2000" i="1" dirty="0">
                <a:solidFill>
                  <a:schemeClr val="accent2">
                    <a:lumMod val="50000"/>
                  </a:schemeClr>
                </a:solidFill>
                <a:effectLst/>
                <a:latin typeface="Book Antiqua" panose="02040602050305030304" pitchFamily="18" charset="0"/>
                <a:ea typeface="Times New Roman" panose="02020603050405020304" pitchFamily="18" charset="0"/>
                <a:cs typeface="Times New Roman" panose="02020603050405020304" pitchFamily="18" charset="0"/>
              </a:rPr>
              <a:t>(поочерёдно всеми пальцами раскрытых кистей)</a:t>
            </a:r>
            <a:r>
              <a:rPr lang="ru-RU" sz="2000" i="1" dirty="0">
                <a:solidFill>
                  <a:schemeClr val="accent2">
                    <a:lumMod val="50000"/>
                  </a:schemeClr>
                </a:solidFill>
                <a:effectLst/>
                <a:latin typeface="Book Antiqua" panose="02040602050305030304" pitchFamily="18" charset="0"/>
                <a:ea typeface="Calibri" panose="020F0502020204030204" pitchFamily="34" charset="0"/>
                <a:cs typeface="Times New Roman" panose="02020603050405020304" pitchFamily="18" charset="0"/>
              </a:rPr>
              <a:t/>
            </a:r>
            <a:br>
              <a:rPr lang="ru-RU" sz="2000" i="1" dirty="0">
                <a:solidFill>
                  <a:schemeClr val="accent2">
                    <a:lumMod val="50000"/>
                  </a:schemeClr>
                </a:solidFill>
                <a:effectLst/>
                <a:latin typeface="Book Antiqua" panose="02040602050305030304" pitchFamily="18" charset="0"/>
                <a:ea typeface="Calibri" panose="020F0502020204030204" pitchFamily="34" charset="0"/>
                <a:cs typeface="Times New Roman" panose="02020603050405020304" pitchFamily="18" charset="0"/>
              </a:rPr>
            </a:br>
            <a:r>
              <a:rPr lang="ru-RU" sz="2000" dirty="0">
                <a:solidFill>
                  <a:schemeClr val="accent2">
                    <a:lumMod val="50000"/>
                  </a:schemeClr>
                </a:solidFill>
                <a:effectLst/>
                <a:latin typeface="Book Antiqua" panose="02040602050305030304" pitchFamily="18" charset="0"/>
                <a:ea typeface="Times New Roman" panose="02020603050405020304" pitchFamily="18" charset="0"/>
                <a:cs typeface="Times New Roman" panose="02020603050405020304" pitchFamily="18" charset="0"/>
              </a:rPr>
              <a:t>Где сучок давно засох,</a:t>
            </a:r>
            <a:r>
              <a:rPr lang="ru-RU" sz="2000" dirty="0">
                <a:solidFill>
                  <a:schemeClr val="accent2">
                    <a:lumMod val="50000"/>
                  </a:schemeClr>
                </a:solidFill>
                <a:effectLst/>
                <a:latin typeface="Book Antiqua" panose="02040602050305030304" pitchFamily="18" charset="0"/>
                <a:ea typeface="Calibri" panose="020F0502020204030204" pitchFamily="34" charset="0"/>
                <a:cs typeface="Times New Roman" panose="02020603050405020304" pitchFamily="18" charset="0"/>
              </a:rPr>
              <a:t/>
            </a:r>
            <a:br>
              <a:rPr lang="ru-RU" sz="2000" dirty="0">
                <a:solidFill>
                  <a:schemeClr val="accent2">
                    <a:lumMod val="50000"/>
                  </a:schemeClr>
                </a:solidFill>
                <a:effectLst/>
                <a:latin typeface="Book Antiqua" panose="02040602050305030304" pitchFamily="18" charset="0"/>
                <a:ea typeface="Calibri" panose="020F0502020204030204" pitchFamily="34" charset="0"/>
                <a:cs typeface="Times New Roman" panose="02020603050405020304" pitchFamily="18" charset="0"/>
              </a:rPr>
            </a:br>
            <a:r>
              <a:rPr lang="ru-RU" sz="2000" dirty="0">
                <a:solidFill>
                  <a:schemeClr val="accent2">
                    <a:lumMod val="50000"/>
                  </a:schemeClr>
                </a:solidFill>
                <a:effectLst/>
                <a:latin typeface="Book Antiqua" panose="02040602050305030304" pitchFamily="18" charset="0"/>
                <a:ea typeface="Times New Roman" panose="02020603050405020304" pitchFamily="18" charset="0"/>
                <a:cs typeface="Times New Roman" panose="02020603050405020304" pitchFamily="18" charset="0"/>
              </a:rPr>
              <a:t>Серый мох-мох-мох </a:t>
            </a:r>
            <a:r>
              <a:rPr lang="ru-RU" sz="2000" i="1" dirty="0">
                <a:solidFill>
                  <a:schemeClr val="accent2">
                    <a:lumMod val="50000"/>
                  </a:schemeClr>
                </a:solidFill>
                <a:effectLst/>
                <a:latin typeface="Book Antiqua" panose="02040602050305030304" pitchFamily="18" charset="0"/>
                <a:ea typeface="Times New Roman" panose="02020603050405020304" pitchFamily="18" charset="0"/>
                <a:cs typeface="Times New Roman" panose="02020603050405020304" pitchFamily="18" charset="0"/>
              </a:rPr>
              <a:t>(поднять руки над столом, сжимать-разжимать кулаки).</a:t>
            </a:r>
            <a:r>
              <a:rPr lang="ru-RU" sz="2000" i="1" dirty="0">
                <a:solidFill>
                  <a:schemeClr val="accent2">
                    <a:lumMod val="50000"/>
                  </a:schemeClr>
                </a:solidFill>
                <a:effectLst/>
                <a:latin typeface="Book Antiqua" panose="02040602050305030304" pitchFamily="18" charset="0"/>
                <a:ea typeface="Calibri" panose="020F0502020204030204" pitchFamily="34" charset="0"/>
                <a:cs typeface="Times New Roman" panose="02020603050405020304" pitchFamily="18" charset="0"/>
              </a:rPr>
              <a:t/>
            </a:r>
            <a:br>
              <a:rPr lang="ru-RU" sz="2000" i="1" dirty="0">
                <a:solidFill>
                  <a:schemeClr val="accent2">
                    <a:lumMod val="50000"/>
                  </a:schemeClr>
                </a:solidFill>
                <a:effectLst/>
                <a:latin typeface="Book Antiqua" panose="02040602050305030304" pitchFamily="18" charset="0"/>
                <a:ea typeface="Calibri" panose="020F0502020204030204" pitchFamily="34" charset="0"/>
                <a:cs typeface="Times New Roman" panose="02020603050405020304" pitchFamily="18" charset="0"/>
              </a:rPr>
            </a:br>
            <a:r>
              <a:rPr lang="ru-RU" sz="2000" dirty="0">
                <a:solidFill>
                  <a:schemeClr val="accent2">
                    <a:lumMod val="50000"/>
                  </a:schemeClr>
                </a:solidFill>
                <a:effectLst/>
                <a:latin typeface="Book Antiqua" panose="02040602050305030304" pitchFamily="18" charset="0"/>
                <a:ea typeface="Times New Roman" panose="02020603050405020304" pitchFamily="18" charset="0"/>
                <a:cs typeface="Times New Roman" panose="02020603050405020304" pitchFamily="18" charset="0"/>
              </a:rPr>
              <a:t>Где листок к листку прилип,</a:t>
            </a:r>
            <a:r>
              <a:rPr lang="ru-RU" sz="2000" dirty="0">
                <a:solidFill>
                  <a:schemeClr val="accent2">
                    <a:lumMod val="50000"/>
                  </a:schemeClr>
                </a:solidFill>
                <a:effectLst/>
                <a:latin typeface="Book Antiqua" panose="02040602050305030304" pitchFamily="18" charset="0"/>
                <a:ea typeface="Calibri" panose="020F0502020204030204" pitchFamily="34" charset="0"/>
                <a:cs typeface="Times New Roman" panose="02020603050405020304" pitchFamily="18" charset="0"/>
              </a:rPr>
              <a:t/>
            </a:r>
            <a:br>
              <a:rPr lang="ru-RU" sz="2000" dirty="0">
                <a:solidFill>
                  <a:schemeClr val="accent2">
                    <a:lumMod val="50000"/>
                  </a:schemeClr>
                </a:solidFill>
                <a:effectLst/>
                <a:latin typeface="Book Antiqua" panose="02040602050305030304" pitchFamily="18" charset="0"/>
                <a:ea typeface="Calibri" panose="020F0502020204030204" pitchFamily="34" charset="0"/>
                <a:cs typeface="Times New Roman" panose="02020603050405020304" pitchFamily="18" charset="0"/>
              </a:rPr>
            </a:br>
            <a:r>
              <a:rPr lang="ru-RU" sz="2000" dirty="0">
                <a:solidFill>
                  <a:schemeClr val="accent2">
                    <a:lumMod val="50000"/>
                  </a:schemeClr>
                </a:solidFill>
                <a:effectLst/>
                <a:latin typeface="Book Antiqua" panose="02040602050305030304" pitchFamily="18" charset="0"/>
                <a:ea typeface="Times New Roman" panose="02020603050405020304" pitchFamily="18" charset="0"/>
                <a:cs typeface="Times New Roman" panose="02020603050405020304" pitchFamily="18" charset="0"/>
              </a:rPr>
              <a:t>Вырос гриб, гриб, гриб.</a:t>
            </a:r>
            <a:r>
              <a:rPr lang="ru-RU" sz="2000" dirty="0">
                <a:solidFill>
                  <a:schemeClr val="accent2">
                    <a:lumMod val="50000"/>
                  </a:schemeClr>
                </a:solidFill>
                <a:latin typeface="Book Antiqua" panose="02040602050305030304" pitchFamily="18" charset="0"/>
                <a:ea typeface="Times New Roman" panose="02020603050405020304" pitchFamily="18" charset="0"/>
                <a:cs typeface="Times New Roman" panose="02020603050405020304" pitchFamily="18" charset="0"/>
              </a:rPr>
              <a:t>  </a:t>
            </a:r>
            <a:r>
              <a:rPr lang="ru-RU" sz="2000" i="1" dirty="0">
                <a:solidFill>
                  <a:schemeClr val="accent2">
                    <a:lumMod val="50000"/>
                  </a:schemeClr>
                </a:solidFill>
                <a:effectLst/>
                <a:latin typeface="Book Antiqua" panose="02040602050305030304" pitchFamily="18" charset="0"/>
                <a:ea typeface="Times New Roman" panose="02020603050405020304" pitchFamily="18" charset="0"/>
                <a:cs typeface="Times New Roman" panose="02020603050405020304" pitchFamily="18" charset="0"/>
              </a:rPr>
              <a:t>(указательным пальцем правой руки касаться поочерёдно всех пальцев левой руки)</a:t>
            </a:r>
            <a:r>
              <a:rPr lang="ru-RU" sz="2000" i="1" dirty="0">
                <a:solidFill>
                  <a:schemeClr val="accent2">
                    <a:lumMod val="50000"/>
                  </a:schemeClr>
                </a:solidFill>
                <a:effectLst/>
                <a:latin typeface="Book Antiqua" panose="02040602050305030304" pitchFamily="18" charset="0"/>
                <a:ea typeface="Calibri" panose="020F0502020204030204" pitchFamily="34" charset="0"/>
                <a:cs typeface="Times New Roman" panose="02020603050405020304" pitchFamily="18" charset="0"/>
              </a:rPr>
              <a:t/>
            </a:r>
            <a:br>
              <a:rPr lang="ru-RU" sz="2000" i="1" dirty="0">
                <a:solidFill>
                  <a:schemeClr val="accent2">
                    <a:lumMod val="50000"/>
                  </a:schemeClr>
                </a:solidFill>
                <a:effectLst/>
                <a:latin typeface="Book Antiqua" panose="02040602050305030304" pitchFamily="18" charset="0"/>
                <a:ea typeface="Calibri" panose="020F0502020204030204" pitchFamily="34" charset="0"/>
                <a:cs typeface="Times New Roman" panose="02020603050405020304" pitchFamily="18" charset="0"/>
              </a:rPr>
            </a:br>
            <a:r>
              <a:rPr lang="ru-RU" sz="2000" dirty="0">
                <a:solidFill>
                  <a:schemeClr val="accent2">
                    <a:lumMod val="50000"/>
                  </a:schemeClr>
                </a:solidFill>
                <a:effectLst/>
                <a:latin typeface="Book Antiqua" panose="02040602050305030304" pitchFamily="18" charset="0"/>
                <a:ea typeface="Times New Roman" panose="02020603050405020304" pitchFamily="18" charset="0"/>
                <a:cs typeface="Times New Roman" panose="02020603050405020304" pitchFamily="18" charset="0"/>
              </a:rPr>
              <a:t>Кто нашёл его друзья? </a:t>
            </a:r>
            <a:r>
              <a:rPr lang="ru-RU" sz="2000" i="1" dirty="0">
                <a:solidFill>
                  <a:schemeClr val="accent2">
                    <a:lumMod val="50000"/>
                  </a:schemeClr>
                </a:solidFill>
                <a:effectLst/>
                <a:latin typeface="Book Antiqua" panose="02040602050305030304" pitchFamily="18" charset="0"/>
                <a:ea typeface="Times New Roman" panose="02020603050405020304" pitchFamily="18" charset="0"/>
                <a:cs typeface="Times New Roman" panose="02020603050405020304" pitchFamily="18" charset="0"/>
              </a:rPr>
              <a:t>(сжав все пальцы левой руки, кроме мизинца, показать его) </a:t>
            </a:r>
            <a:r>
              <a:rPr lang="ru-RU" sz="2000" dirty="0">
                <a:solidFill>
                  <a:schemeClr val="accent2">
                    <a:lumMod val="50000"/>
                  </a:schemeClr>
                </a:solidFill>
                <a:effectLst/>
                <a:latin typeface="Book Antiqua" panose="02040602050305030304" pitchFamily="18" charset="0"/>
                <a:ea typeface="Times New Roman" panose="02020603050405020304" pitchFamily="18" charset="0"/>
                <a:cs typeface="Times New Roman" panose="02020603050405020304" pitchFamily="18" charset="0"/>
              </a:rPr>
              <a:t>Это я, я, я!</a:t>
            </a:r>
            <a:r>
              <a:rPr lang="ru-RU" sz="2000" i="1" dirty="0">
                <a:solidFill>
                  <a:schemeClr val="accent2">
                    <a:lumMod val="50000"/>
                  </a:schemeClr>
                </a:solidFill>
                <a:effectLst/>
                <a:latin typeface="Book Antiqua" panose="02040602050305030304" pitchFamily="18" charset="0"/>
                <a:ea typeface="Calibri" panose="020F0502020204030204" pitchFamily="34" charset="0"/>
                <a:cs typeface="Times New Roman" panose="02020603050405020304" pitchFamily="18" charset="0"/>
              </a:rPr>
              <a:t/>
            </a:r>
            <a:br>
              <a:rPr lang="ru-RU" sz="2000" i="1" dirty="0">
                <a:solidFill>
                  <a:schemeClr val="accent2">
                    <a:lumMod val="50000"/>
                  </a:schemeClr>
                </a:solidFill>
                <a:effectLst/>
                <a:latin typeface="Book Antiqua" panose="02040602050305030304" pitchFamily="18" charset="0"/>
                <a:ea typeface="Calibri" panose="020F0502020204030204" pitchFamily="34" charset="0"/>
                <a:cs typeface="Times New Roman" panose="02020603050405020304" pitchFamily="18" charset="0"/>
              </a:rPr>
            </a:br>
            <a:r>
              <a:rPr lang="ru-RU" sz="2000" dirty="0">
                <a:solidFill>
                  <a:schemeClr val="accent2">
                    <a:lumMod val="50000"/>
                  </a:schemeClr>
                </a:solidFill>
                <a:effectLst/>
                <a:latin typeface="Book Antiqua" panose="02040602050305030304" pitchFamily="18" charset="0"/>
                <a:ea typeface="Times New Roman" panose="02020603050405020304" pitchFamily="18" charset="0"/>
                <a:cs typeface="Calibri" panose="020F0502020204030204" pitchFamily="34" charset="0"/>
              </a:rPr>
              <a:t> </a:t>
            </a:r>
            <a:r>
              <a:rPr lang="ru-RU" sz="2000" dirty="0">
                <a:solidFill>
                  <a:schemeClr val="accent2">
                    <a:lumMod val="50000"/>
                  </a:schemeClr>
                </a:solidFill>
                <a:effectLst/>
                <a:latin typeface="Book Antiqua" panose="02040602050305030304" pitchFamily="18" charset="0"/>
                <a:ea typeface="Calibri" panose="020F0502020204030204" pitchFamily="34" charset="0"/>
                <a:cs typeface="Times New Roman" panose="02020603050405020304" pitchFamily="18" charset="0"/>
              </a:rPr>
              <a:t/>
            </a:r>
            <a:br>
              <a:rPr lang="ru-RU" sz="2000" dirty="0">
                <a:solidFill>
                  <a:schemeClr val="accent2">
                    <a:lumMod val="50000"/>
                  </a:schemeClr>
                </a:solidFill>
                <a:effectLst/>
                <a:latin typeface="Book Antiqua" panose="02040602050305030304" pitchFamily="18" charset="0"/>
                <a:ea typeface="Calibri" panose="020F0502020204030204" pitchFamily="34" charset="0"/>
                <a:cs typeface="Times New Roman" panose="02020603050405020304" pitchFamily="18" charset="0"/>
              </a:rPr>
            </a:br>
            <a:endParaRPr lang="ru-RU" sz="2000" dirty="0">
              <a:solidFill>
                <a:schemeClr val="accent2">
                  <a:lumMod val="50000"/>
                </a:schemeClr>
              </a:solidFill>
              <a:latin typeface="Book Antiqua" panose="02040602050305030304" pitchFamily="18" charset="0"/>
            </a:endParaRPr>
          </a:p>
        </p:txBody>
      </p:sp>
    </p:spTree>
    <p:extLst>
      <p:ext uri="{BB962C8B-B14F-4D97-AF65-F5344CB8AC3E}">
        <p14:creationId xmlns:p14="http://schemas.microsoft.com/office/powerpoint/2010/main" val="23015189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скругленные углы 2">
            <a:extLst>
              <a:ext uri="{FF2B5EF4-FFF2-40B4-BE49-F238E27FC236}">
                <a16:creationId xmlns="" xmlns:a16="http://schemas.microsoft.com/office/drawing/2014/main" id="{70714192-D37E-49FA-919C-DC68173B2FE3}"/>
              </a:ext>
            </a:extLst>
          </p:cNvPr>
          <p:cNvSpPr/>
          <p:nvPr/>
        </p:nvSpPr>
        <p:spPr>
          <a:xfrm>
            <a:off x="1704975" y="161924"/>
            <a:ext cx="6772275" cy="600076"/>
          </a:xfrm>
          <a:prstGeom prst="roundRect">
            <a:avLst/>
          </a:prstGeom>
          <a:solidFill>
            <a:schemeClr val="accent1">
              <a:lumMod val="40000"/>
              <a:lumOff val="6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ru-RU"/>
          </a:p>
        </p:txBody>
      </p:sp>
      <p:sp>
        <p:nvSpPr>
          <p:cNvPr id="4" name="Прямоугольник: скругленные углы 3">
            <a:extLst>
              <a:ext uri="{FF2B5EF4-FFF2-40B4-BE49-F238E27FC236}">
                <a16:creationId xmlns="" xmlns:a16="http://schemas.microsoft.com/office/drawing/2014/main" id="{3B0960BF-F1BC-4D5E-A0F6-2B2E5B15F636}"/>
              </a:ext>
            </a:extLst>
          </p:cNvPr>
          <p:cNvSpPr/>
          <p:nvPr/>
        </p:nvSpPr>
        <p:spPr>
          <a:xfrm>
            <a:off x="2314576" y="2200274"/>
            <a:ext cx="5895974" cy="600076"/>
          </a:xfrm>
          <a:prstGeom prst="roundRect">
            <a:avLst/>
          </a:prstGeom>
          <a:solidFill>
            <a:schemeClr val="accent1">
              <a:lumMod val="40000"/>
              <a:lumOff val="6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ru-RU"/>
          </a:p>
        </p:txBody>
      </p:sp>
      <p:sp>
        <p:nvSpPr>
          <p:cNvPr id="2" name="Заголовок 1">
            <a:extLst>
              <a:ext uri="{FF2B5EF4-FFF2-40B4-BE49-F238E27FC236}">
                <a16:creationId xmlns="" xmlns:a16="http://schemas.microsoft.com/office/drawing/2014/main" id="{F91E98A0-182A-460C-A8EC-1B451C48D9C9}"/>
              </a:ext>
            </a:extLst>
          </p:cNvPr>
          <p:cNvSpPr>
            <a:spLocks noGrp="1"/>
          </p:cNvSpPr>
          <p:nvPr>
            <p:ph type="title"/>
          </p:nvPr>
        </p:nvSpPr>
        <p:spPr>
          <a:xfrm>
            <a:off x="677334" y="238125"/>
            <a:ext cx="8596668" cy="5353049"/>
          </a:xfrm>
        </p:spPr>
        <p:txBody>
          <a:bodyPr>
            <a:normAutofit/>
          </a:bodyPr>
          <a:lstStyle/>
          <a:p>
            <a:pPr>
              <a:lnSpc>
                <a:spcPct val="107000"/>
              </a:lnSpc>
              <a:spcAft>
                <a:spcPts val="800"/>
              </a:spcAft>
            </a:pPr>
            <a:r>
              <a:rPr lang="ru-RU" sz="2000" b="1" dirty="0">
                <a:solidFill>
                  <a:schemeClr val="accent2">
                    <a:lumMod val="50000"/>
                  </a:schemeClr>
                </a:solidFill>
                <a:effectLst/>
                <a:latin typeface="Book Antiqua" panose="02040602050305030304" pitchFamily="18" charset="0"/>
                <a:ea typeface="Times New Roman" panose="02020603050405020304" pitchFamily="18" charset="0"/>
                <a:cs typeface="Times New Roman" panose="02020603050405020304" pitchFamily="18" charset="0"/>
              </a:rPr>
              <a:t>                            Игра: «Ритмическое эхо»</a:t>
            </a:r>
            <a:r>
              <a:rPr lang="ru-RU" sz="2000" dirty="0">
                <a:solidFill>
                  <a:schemeClr val="accent2">
                    <a:lumMod val="50000"/>
                  </a:schemeClr>
                </a:solidFill>
                <a:effectLst/>
                <a:latin typeface="Book Antiqua" panose="02040602050305030304" pitchFamily="18" charset="0"/>
                <a:ea typeface="Times New Roman" panose="02020603050405020304" pitchFamily="18" charset="0"/>
                <a:cs typeface="Times New Roman" panose="02020603050405020304" pitchFamily="18" charset="0"/>
              </a:rPr>
              <a:t>  </a:t>
            </a:r>
            <a:r>
              <a:rPr lang="ru-RU" sz="2000" i="1" dirty="0">
                <a:solidFill>
                  <a:schemeClr val="accent2">
                    <a:lumMod val="50000"/>
                  </a:schemeClr>
                </a:solidFill>
                <a:effectLst/>
                <a:latin typeface="Book Antiqua" panose="02040602050305030304" pitchFamily="18" charset="0"/>
                <a:ea typeface="Times New Roman" panose="02020603050405020304" pitchFamily="18" charset="0"/>
                <a:cs typeface="Times New Roman" panose="02020603050405020304" pitchFamily="18" charset="0"/>
              </a:rPr>
              <a:t>(для детей от 4 лет)  </a:t>
            </a:r>
            <a:r>
              <a:rPr lang="ru-RU" sz="2000" dirty="0">
                <a:solidFill>
                  <a:schemeClr val="accent2">
                    <a:lumMod val="50000"/>
                  </a:schemeClr>
                </a:solidFill>
                <a:effectLst/>
                <a:latin typeface="Book Antiqua" panose="02040602050305030304" pitchFamily="18" charset="0"/>
                <a:ea typeface="Calibri" panose="020F0502020204030204" pitchFamily="34" charset="0"/>
                <a:cs typeface="Times New Roman" panose="02020603050405020304" pitchFamily="18" charset="0"/>
              </a:rPr>
              <a:t/>
            </a:r>
            <a:br>
              <a:rPr lang="ru-RU" sz="2000" dirty="0">
                <a:solidFill>
                  <a:schemeClr val="accent2">
                    <a:lumMod val="50000"/>
                  </a:schemeClr>
                </a:solidFill>
                <a:effectLst/>
                <a:latin typeface="Book Antiqua" panose="02040602050305030304" pitchFamily="18" charset="0"/>
                <a:ea typeface="Calibri" panose="020F0502020204030204" pitchFamily="34" charset="0"/>
                <a:cs typeface="Times New Roman" panose="02020603050405020304" pitchFamily="18" charset="0"/>
              </a:rPr>
            </a:br>
            <a:r>
              <a:rPr lang="ru-RU" sz="2000" dirty="0">
                <a:solidFill>
                  <a:schemeClr val="accent2">
                    <a:lumMod val="50000"/>
                  </a:schemeClr>
                </a:solidFill>
                <a:effectLst/>
                <a:latin typeface="Book Antiqua" panose="02040602050305030304" pitchFamily="18" charset="0"/>
                <a:ea typeface="Calibri" panose="020F0502020204030204" pitchFamily="34" charset="0"/>
                <a:cs typeface="Times New Roman" panose="02020603050405020304" pitchFamily="18" charset="0"/>
              </a:rPr>
              <a:t/>
            </a:r>
            <a:br>
              <a:rPr lang="ru-RU" sz="2000" dirty="0">
                <a:solidFill>
                  <a:schemeClr val="accent2">
                    <a:lumMod val="50000"/>
                  </a:schemeClr>
                </a:solidFill>
                <a:effectLst/>
                <a:latin typeface="Book Antiqua" panose="02040602050305030304" pitchFamily="18" charset="0"/>
                <a:ea typeface="Calibri" panose="020F0502020204030204" pitchFamily="34" charset="0"/>
                <a:cs typeface="Times New Roman" panose="02020603050405020304" pitchFamily="18" charset="0"/>
              </a:rPr>
            </a:br>
            <a:r>
              <a:rPr lang="ru-RU" sz="2000" dirty="0">
                <a:solidFill>
                  <a:schemeClr val="accent2">
                    <a:lumMod val="50000"/>
                  </a:schemeClr>
                </a:solidFill>
                <a:effectLst/>
                <a:latin typeface="Book Antiqua" panose="02040602050305030304" pitchFamily="18" charset="0"/>
                <a:ea typeface="Times New Roman" panose="02020603050405020304" pitchFamily="18" charset="0"/>
                <a:cs typeface="Times New Roman" panose="02020603050405020304" pitchFamily="18" charset="0"/>
              </a:rPr>
              <a:t>Взрослый прохлопывает простые ритмические рисунки. Ребёнок должен их точно повторить. Усложнение: вводится притоп ногой, обеими ногами.</a:t>
            </a:r>
            <a:r>
              <a:rPr lang="ru-RU" sz="2000" dirty="0">
                <a:solidFill>
                  <a:schemeClr val="accent2">
                    <a:lumMod val="50000"/>
                  </a:schemeClr>
                </a:solidFill>
                <a:effectLst/>
                <a:latin typeface="Book Antiqua" panose="02040602050305030304" pitchFamily="18" charset="0"/>
                <a:ea typeface="Calibri" panose="020F0502020204030204" pitchFamily="34" charset="0"/>
                <a:cs typeface="Times New Roman" panose="02020603050405020304" pitchFamily="18" charset="0"/>
              </a:rPr>
              <a:t/>
            </a:r>
            <a:br>
              <a:rPr lang="ru-RU" sz="2000" dirty="0">
                <a:solidFill>
                  <a:schemeClr val="accent2">
                    <a:lumMod val="50000"/>
                  </a:schemeClr>
                </a:solidFill>
                <a:effectLst/>
                <a:latin typeface="Book Antiqua" panose="02040602050305030304" pitchFamily="18" charset="0"/>
                <a:ea typeface="Calibri" panose="020F0502020204030204" pitchFamily="34" charset="0"/>
                <a:cs typeface="Times New Roman" panose="02020603050405020304" pitchFamily="18" charset="0"/>
              </a:rPr>
            </a:br>
            <a:r>
              <a:rPr lang="ru-RU" sz="2000" dirty="0">
                <a:solidFill>
                  <a:schemeClr val="accent2">
                    <a:lumMod val="50000"/>
                  </a:schemeClr>
                </a:solidFill>
                <a:effectLst/>
                <a:latin typeface="Book Antiqua" panose="02040602050305030304" pitchFamily="18" charset="0"/>
                <a:ea typeface="Times New Roman" panose="02020603050405020304" pitchFamily="18" charset="0"/>
                <a:cs typeface="Calibri" panose="020F0502020204030204" pitchFamily="34" charset="0"/>
              </a:rPr>
              <a:t> </a:t>
            </a:r>
            <a:r>
              <a:rPr lang="ru-RU" sz="2000" dirty="0">
                <a:solidFill>
                  <a:schemeClr val="accent2">
                    <a:lumMod val="50000"/>
                  </a:schemeClr>
                </a:solidFill>
                <a:effectLst/>
                <a:latin typeface="Book Antiqua" panose="02040602050305030304" pitchFamily="18" charset="0"/>
                <a:ea typeface="Calibri" panose="020F0502020204030204" pitchFamily="34" charset="0"/>
                <a:cs typeface="Times New Roman" panose="02020603050405020304" pitchFamily="18" charset="0"/>
              </a:rPr>
              <a:t/>
            </a:r>
            <a:br>
              <a:rPr lang="ru-RU" sz="2000" dirty="0">
                <a:solidFill>
                  <a:schemeClr val="accent2">
                    <a:lumMod val="50000"/>
                  </a:schemeClr>
                </a:solidFill>
                <a:effectLst/>
                <a:latin typeface="Book Antiqua" panose="02040602050305030304" pitchFamily="18" charset="0"/>
                <a:ea typeface="Calibri" panose="020F0502020204030204" pitchFamily="34" charset="0"/>
                <a:cs typeface="Times New Roman" panose="02020603050405020304" pitchFamily="18" charset="0"/>
              </a:rPr>
            </a:br>
            <a:r>
              <a:rPr lang="ru-RU" sz="2000" dirty="0">
                <a:solidFill>
                  <a:schemeClr val="accent2">
                    <a:lumMod val="50000"/>
                  </a:schemeClr>
                </a:solidFill>
                <a:effectLst/>
                <a:latin typeface="Book Antiqua" panose="02040602050305030304" pitchFamily="18" charset="0"/>
                <a:ea typeface="Calibri" panose="020F0502020204030204" pitchFamily="34" charset="0"/>
                <a:cs typeface="Times New Roman" panose="02020603050405020304" pitchFamily="18" charset="0"/>
              </a:rPr>
              <a:t>                                                 </a:t>
            </a:r>
            <a:r>
              <a:rPr lang="ru-RU" sz="2000" b="1" dirty="0">
                <a:solidFill>
                  <a:schemeClr val="accent2">
                    <a:lumMod val="50000"/>
                  </a:schemeClr>
                </a:solidFill>
                <a:effectLst/>
                <a:latin typeface="Book Antiqua" panose="02040602050305030304" pitchFamily="18" charset="0"/>
                <a:ea typeface="Times New Roman" panose="02020603050405020304" pitchFamily="18" charset="0"/>
                <a:cs typeface="Times New Roman" panose="02020603050405020304" pitchFamily="18" charset="0"/>
              </a:rPr>
              <a:t>Игра «Сыграй, как я»  </a:t>
            </a:r>
            <a:r>
              <a:rPr lang="ru-RU" sz="2000" dirty="0">
                <a:solidFill>
                  <a:schemeClr val="accent2">
                    <a:lumMod val="50000"/>
                  </a:schemeClr>
                </a:solidFill>
                <a:effectLst/>
                <a:latin typeface="Book Antiqua" panose="02040602050305030304" pitchFamily="18" charset="0"/>
                <a:ea typeface="Calibri" panose="020F0502020204030204" pitchFamily="34" charset="0"/>
                <a:cs typeface="Times New Roman" panose="02020603050405020304" pitchFamily="18" charset="0"/>
              </a:rPr>
              <a:t/>
            </a:r>
            <a:br>
              <a:rPr lang="ru-RU" sz="2000" dirty="0">
                <a:solidFill>
                  <a:schemeClr val="accent2">
                    <a:lumMod val="50000"/>
                  </a:schemeClr>
                </a:solidFill>
                <a:effectLst/>
                <a:latin typeface="Book Antiqua" panose="02040602050305030304" pitchFamily="18" charset="0"/>
                <a:ea typeface="Calibri" panose="020F0502020204030204" pitchFamily="34" charset="0"/>
                <a:cs typeface="Times New Roman" panose="02020603050405020304" pitchFamily="18" charset="0"/>
              </a:rPr>
            </a:br>
            <a:r>
              <a:rPr lang="ru-RU" sz="2000" dirty="0">
                <a:solidFill>
                  <a:schemeClr val="accent2">
                    <a:lumMod val="50000"/>
                  </a:schemeClr>
                </a:solidFill>
                <a:effectLst/>
                <a:latin typeface="Book Antiqua" panose="02040602050305030304" pitchFamily="18" charset="0"/>
                <a:ea typeface="Calibri" panose="020F0502020204030204" pitchFamily="34" charset="0"/>
                <a:cs typeface="Times New Roman" panose="02020603050405020304" pitchFamily="18" charset="0"/>
              </a:rPr>
              <a:t/>
            </a:r>
            <a:br>
              <a:rPr lang="ru-RU" sz="2000" dirty="0">
                <a:solidFill>
                  <a:schemeClr val="accent2">
                    <a:lumMod val="50000"/>
                  </a:schemeClr>
                </a:solidFill>
                <a:effectLst/>
                <a:latin typeface="Book Antiqua" panose="02040602050305030304" pitchFamily="18" charset="0"/>
                <a:ea typeface="Calibri" panose="020F0502020204030204" pitchFamily="34" charset="0"/>
                <a:cs typeface="Times New Roman" panose="02020603050405020304" pitchFamily="18" charset="0"/>
              </a:rPr>
            </a:br>
            <a:r>
              <a:rPr lang="ru-RU" sz="2000" b="1" dirty="0">
                <a:solidFill>
                  <a:schemeClr val="accent2">
                    <a:lumMod val="50000"/>
                  </a:schemeClr>
                </a:solidFill>
                <a:effectLst/>
                <a:latin typeface="Book Antiqua" panose="02040602050305030304" pitchFamily="18" charset="0"/>
                <a:ea typeface="Times New Roman" panose="02020603050405020304" pitchFamily="18" charset="0"/>
                <a:cs typeface="Times New Roman" panose="02020603050405020304" pitchFamily="18" charset="0"/>
              </a:rPr>
              <a:t>Игровой материал: </a:t>
            </a:r>
            <a:r>
              <a:rPr lang="ru-RU" sz="2000" dirty="0">
                <a:solidFill>
                  <a:schemeClr val="accent2">
                    <a:lumMod val="50000"/>
                  </a:schemeClr>
                </a:solidFill>
                <a:effectLst/>
                <a:latin typeface="Book Antiqua" panose="02040602050305030304" pitchFamily="18" charset="0"/>
                <a:ea typeface="Times New Roman" panose="02020603050405020304" pitchFamily="18" charset="0"/>
                <a:cs typeface="Times New Roman" panose="02020603050405020304" pitchFamily="18" charset="0"/>
              </a:rPr>
              <a:t/>
            </a:r>
            <a:br>
              <a:rPr lang="ru-RU" sz="2000" dirty="0">
                <a:solidFill>
                  <a:schemeClr val="accent2">
                    <a:lumMod val="50000"/>
                  </a:schemeClr>
                </a:solidFill>
                <a:effectLst/>
                <a:latin typeface="Book Antiqua" panose="02040602050305030304" pitchFamily="18" charset="0"/>
                <a:ea typeface="Times New Roman" panose="02020603050405020304" pitchFamily="18" charset="0"/>
                <a:cs typeface="Times New Roman" panose="02020603050405020304" pitchFamily="18" charset="0"/>
              </a:rPr>
            </a:br>
            <a:r>
              <a:rPr lang="ru-RU" sz="2000" dirty="0">
                <a:solidFill>
                  <a:schemeClr val="accent2">
                    <a:lumMod val="50000"/>
                  </a:schemeClr>
                </a:solidFill>
                <a:effectLst/>
                <a:latin typeface="Book Antiqua" panose="02040602050305030304" pitchFamily="18" charset="0"/>
                <a:ea typeface="Times New Roman" panose="02020603050405020304" pitchFamily="18" charset="0"/>
                <a:cs typeface="Times New Roman" panose="02020603050405020304" pitchFamily="18" charset="0"/>
              </a:rPr>
              <a:t>бубен, металлофон, музыкальный молоточек, деревянные ложки.  </a:t>
            </a:r>
            <a:br>
              <a:rPr lang="ru-RU" sz="2000" dirty="0">
                <a:solidFill>
                  <a:schemeClr val="accent2">
                    <a:lumMod val="50000"/>
                  </a:schemeClr>
                </a:solidFill>
                <a:effectLst/>
                <a:latin typeface="Book Antiqua" panose="02040602050305030304" pitchFamily="18" charset="0"/>
                <a:ea typeface="Times New Roman" panose="02020603050405020304" pitchFamily="18" charset="0"/>
                <a:cs typeface="Times New Roman" panose="02020603050405020304" pitchFamily="18" charset="0"/>
              </a:rPr>
            </a:br>
            <a:r>
              <a:rPr lang="ru-RU" sz="2000" dirty="0">
                <a:solidFill>
                  <a:schemeClr val="accent2">
                    <a:lumMod val="50000"/>
                  </a:schemeClr>
                </a:solidFill>
                <a:effectLst/>
                <a:latin typeface="Book Antiqua" panose="02040602050305030304" pitchFamily="18" charset="0"/>
                <a:ea typeface="Times New Roman" panose="02020603050405020304" pitchFamily="18" charset="0"/>
                <a:cs typeface="Times New Roman" panose="02020603050405020304" pitchFamily="18" charset="0"/>
              </a:rPr>
              <a:t>Взрослый предлагает ребёнку послушать, а затем повторить ритмический </a:t>
            </a:r>
            <a:r>
              <a:rPr lang="ru-RU" sz="2000" dirty="0" smtClean="0">
                <a:solidFill>
                  <a:schemeClr val="accent2">
                    <a:lumMod val="50000"/>
                  </a:schemeClr>
                </a:solidFill>
                <a:effectLst/>
                <a:latin typeface="Book Antiqua" panose="02040602050305030304" pitchFamily="18" charset="0"/>
                <a:ea typeface="Times New Roman" panose="02020603050405020304" pitchFamily="18" charset="0"/>
                <a:cs typeface="Times New Roman" panose="02020603050405020304" pitchFamily="18" charset="0"/>
              </a:rPr>
              <a:t>рисунок, сыгранный </a:t>
            </a:r>
            <a:r>
              <a:rPr lang="ru-RU" sz="2000" dirty="0">
                <a:solidFill>
                  <a:schemeClr val="accent2">
                    <a:lumMod val="50000"/>
                  </a:schemeClr>
                </a:solidFill>
                <a:effectLst/>
                <a:latin typeface="Book Antiqua" panose="02040602050305030304" pitchFamily="18" charset="0"/>
                <a:ea typeface="Times New Roman" panose="02020603050405020304" pitchFamily="18" charset="0"/>
                <a:cs typeface="Times New Roman" panose="02020603050405020304" pitchFamily="18" charset="0"/>
              </a:rPr>
              <a:t>на любом инструменте.  </a:t>
            </a:r>
            <a:r>
              <a:rPr lang="ru-RU" sz="2000" dirty="0">
                <a:solidFill>
                  <a:schemeClr val="accent2">
                    <a:lumMod val="50000"/>
                  </a:schemeClr>
                </a:solidFill>
                <a:effectLst/>
                <a:latin typeface="Book Antiqua" panose="02040602050305030304" pitchFamily="18" charset="0"/>
                <a:ea typeface="Calibri" panose="020F0502020204030204" pitchFamily="34" charset="0"/>
                <a:cs typeface="Times New Roman" panose="02020603050405020304" pitchFamily="18" charset="0"/>
              </a:rPr>
              <a:t/>
            </a:r>
            <a:br>
              <a:rPr lang="ru-RU" sz="2000" dirty="0">
                <a:solidFill>
                  <a:schemeClr val="accent2">
                    <a:lumMod val="50000"/>
                  </a:schemeClr>
                </a:solidFill>
                <a:effectLst/>
                <a:latin typeface="Book Antiqua" panose="02040602050305030304" pitchFamily="18" charset="0"/>
                <a:ea typeface="Calibri" panose="020F0502020204030204" pitchFamily="34" charset="0"/>
                <a:cs typeface="Times New Roman" panose="02020603050405020304" pitchFamily="18" charset="0"/>
              </a:rPr>
            </a:br>
            <a:endParaRPr lang="ru-RU" sz="2000" dirty="0">
              <a:solidFill>
                <a:schemeClr val="accent2">
                  <a:lumMod val="50000"/>
                </a:schemeClr>
              </a:solidFill>
              <a:latin typeface="Book Antiqua" panose="02040602050305030304" pitchFamily="18" charset="0"/>
            </a:endParaRPr>
          </a:p>
        </p:txBody>
      </p:sp>
    </p:spTree>
    <p:extLst>
      <p:ext uri="{BB962C8B-B14F-4D97-AF65-F5344CB8AC3E}">
        <p14:creationId xmlns:p14="http://schemas.microsoft.com/office/powerpoint/2010/main" val="14434577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кругленный прямоугольник 3"/>
          <p:cNvSpPr/>
          <p:nvPr/>
        </p:nvSpPr>
        <p:spPr>
          <a:xfrm>
            <a:off x="2945080" y="3230089"/>
            <a:ext cx="3821876" cy="641268"/>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accent2">
                    <a:lumMod val="50000"/>
                  </a:schemeClr>
                </a:solidFill>
                <a:latin typeface="Book Antiqua" panose="02040602050305030304" pitchFamily="18" charset="0"/>
              </a:rPr>
              <a:t>«</a:t>
            </a:r>
            <a:r>
              <a:rPr lang="ru-RU" sz="2000" b="1" dirty="0" smtClean="0">
                <a:solidFill>
                  <a:schemeClr val="accent2">
                    <a:lumMod val="50000"/>
                  </a:schemeClr>
                </a:solidFill>
                <a:latin typeface="Book Antiqua" panose="02040602050305030304" pitchFamily="18" charset="0"/>
              </a:rPr>
              <a:t>Шумит оркестр»</a:t>
            </a:r>
            <a:endParaRPr lang="ru-RU" sz="2000" dirty="0">
              <a:solidFill>
                <a:schemeClr val="accent2">
                  <a:lumMod val="50000"/>
                </a:schemeClr>
              </a:solidFill>
              <a:latin typeface="Book Antiqua" panose="02040602050305030304" pitchFamily="18" charset="0"/>
            </a:endParaRPr>
          </a:p>
        </p:txBody>
      </p:sp>
      <p:sp>
        <p:nvSpPr>
          <p:cNvPr id="3" name="Скругленный прямоугольник 2"/>
          <p:cNvSpPr/>
          <p:nvPr/>
        </p:nvSpPr>
        <p:spPr>
          <a:xfrm>
            <a:off x="2660074" y="451262"/>
            <a:ext cx="4880758" cy="724395"/>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Заголовок 1">
            <a:extLst>
              <a:ext uri="{FF2B5EF4-FFF2-40B4-BE49-F238E27FC236}">
                <a16:creationId xmlns="" xmlns:a16="http://schemas.microsoft.com/office/drawing/2014/main" id="{74128B05-8139-4CAD-8C09-D2202A9FEBD3}"/>
              </a:ext>
            </a:extLst>
          </p:cNvPr>
          <p:cNvSpPr>
            <a:spLocks noGrp="1"/>
          </p:cNvSpPr>
          <p:nvPr>
            <p:ph type="title"/>
          </p:nvPr>
        </p:nvSpPr>
        <p:spPr>
          <a:xfrm>
            <a:off x="677334" y="617517"/>
            <a:ext cx="8596668" cy="5735781"/>
          </a:xfrm>
        </p:spPr>
        <p:txBody>
          <a:bodyPr>
            <a:noAutofit/>
          </a:bodyPr>
          <a:lstStyle/>
          <a:p>
            <a:r>
              <a:rPr lang="ru-RU" sz="2000" b="1" dirty="0" smtClean="0">
                <a:solidFill>
                  <a:schemeClr val="accent2">
                    <a:lumMod val="50000"/>
                  </a:schemeClr>
                </a:solidFill>
                <a:latin typeface="Book Antiqua" panose="02040602050305030304" pitchFamily="18" charset="0"/>
              </a:rPr>
              <a:t>                                        «</a:t>
            </a:r>
            <a:r>
              <a:rPr lang="ru-RU" sz="2000" b="1" dirty="0">
                <a:solidFill>
                  <a:schemeClr val="accent2">
                    <a:lumMod val="50000"/>
                  </a:schemeClr>
                </a:solidFill>
                <a:latin typeface="Book Antiqua" panose="02040602050305030304" pitchFamily="18" charset="0"/>
              </a:rPr>
              <a:t>Ритмическое освоение слов»</a:t>
            </a:r>
            <a:r>
              <a:rPr lang="ru-RU" sz="2000" dirty="0">
                <a:solidFill>
                  <a:schemeClr val="accent2">
                    <a:lumMod val="50000"/>
                  </a:schemeClr>
                </a:solidFill>
                <a:latin typeface="Book Antiqua" panose="02040602050305030304" pitchFamily="18" charset="0"/>
              </a:rPr>
              <a:t/>
            </a:r>
            <a:br>
              <a:rPr lang="ru-RU" sz="2000" dirty="0">
                <a:solidFill>
                  <a:schemeClr val="accent2">
                    <a:lumMod val="50000"/>
                  </a:schemeClr>
                </a:solidFill>
                <a:latin typeface="Book Antiqua" panose="02040602050305030304" pitchFamily="18" charset="0"/>
              </a:rPr>
            </a:br>
            <a:r>
              <a:rPr lang="ru-RU" sz="2000" dirty="0" smtClean="0">
                <a:solidFill>
                  <a:schemeClr val="accent2">
                    <a:lumMod val="50000"/>
                  </a:schemeClr>
                </a:solidFill>
                <a:latin typeface="Book Antiqua" panose="02040602050305030304" pitchFamily="18" charset="0"/>
              </a:rPr>
              <a:t/>
            </a:r>
            <a:br>
              <a:rPr lang="ru-RU" sz="2000" dirty="0" smtClean="0">
                <a:solidFill>
                  <a:schemeClr val="accent2">
                    <a:lumMod val="50000"/>
                  </a:schemeClr>
                </a:solidFill>
                <a:latin typeface="Book Antiqua" panose="02040602050305030304" pitchFamily="18" charset="0"/>
              </a:rPr>
            </a:br>
            <a:r>
              <a:rPr lang="ru-RU" sz="2000" i="1" dirty="0" smtClean="0">
                <a:solidFill>
                  <a:schemeClr val="accent2">
                    <a:lumMod val="50000"/>
                  </a:schemeClr>
                </a:solidFill>
                <a:latin typeface="Book Antiqua" panose="02040602050305030304" pitchFamily="18" charset="0"/>
              </a:rPr>
              <a:t>Проговаривать </a:t>
            </a:r>
            <a:r>
              <a:rPr lang="ru-RU" sz="2000" i="1" dirty="0">
                <a:solidFill>
                  <a:schemeClr val="accent2">
                    <a:lumMod val="50000"/>
                  </a:schemeClr>
                </a:solidFill>
                <a:latin typeface="Book Antiqua" panose="02040602050305030304" pitchFamily="18" charset="0"/>
              </a:rPr>
              <a:t>слова в умеренном темпе в двух-трех- и четырехсложных тактах по слогам. Произносить слова выразительно, выделяя ударный слог. </a:t>
            </a:r>
            <a:r>
              <a:rPr lang="ru-RU" sz="2000" i="1" dirty="0" smtClean="0">
                <a:solidFill>
                  <a:schemeClr val="accent2">
                    <a:lumMod val="50000"/>
                  </a:schemeClr>
                </a:solidFill>
                <a:latin typeface="Book Antiqua" panose="02040602050305030304" pitchFamily="18" charset="0"/>
              </a:rPr>
              <a:t>Например</a:t>
            </a:r>
            <a:r>
              <a:rPr lang="ru-RU" sz="2000" dirty="0">
                <a:solidFill>
                  <a:schemeClr val="accent2">
                    <a:lumMod val="50000"/>
                  </a:schemeClr>
                </a:solidFill>
                <a:latin typeface="Book Antiqua" panose="02040602050305030304" pitchFamily="18" charset="0"/>
              </a:rPr>
              <a:t>:</a:t>
            </a:r>
            <a:r>
              <a:rPr lang="ru-RU" sz="2000" dirty="0">
                <a:solidFill>
                  <a:schemeClr val="accent2">
                    <a:lumMod val="50000"/>
                  </a:schemeClr>
                </a:solidFill>
                <a:latin typeface="Book Antiqua" panose="02040602050305030304" pitchFamily="18" charset="0"/>
              </a:rPr>
              <a:t/>
            </a:r>
            <a:br>
              <a:rPr lang="ru-RU" sz="2000" dirty="0">
                <a:solidFill>
                  <a:schemeClr val="accent2">
                    <a:lumMod val="50000"/>
                  </a:schemeClr>
                </a:solidFill>
                <a:latin typeface="Book Antiqua" panose="02040602050305030304" pitchFamily="18" charset="0"/>
              </a:rPr>
            </a:br>
            <a:r>
              <a:rPr lang="ru-RU" sz="2000" dirty="0">
                <a:solidFill>
                  <a:schemeClr val="accent2">
                    <a:lumMod val="50000"/>
                  </a:schemeClr>
                </a:solidFill>
                <a:latin typeface="Book Antiqua" panose="02040602050305030304" pitchFamily="18" charset="0"/>
              </a:rPr>
              <a:t>2/4 </a:t>
            </a:r>
            <a:r>
              <a:rPr lang="ru-RU" sz="2000" dirty="0" err="1">
                <a:solidFill>
                  <a:schemeClr val="accent2">
                    <a:lumMod val="50000"/>
                  </a:schemeClr>
                </a:solidFill>
                <a:latin typeface="Book Antiqua" panose="02040602050305030304" pitchFamily="18" charset="0"/>
              </a:rPr>
              <a:t>ма-ма</a:t>
            </a:r>
            <a:r>
              <a:rPr lang="ru-RU" sz="2000" dirty="0">
                <a:solidFill>
                  <a:schemeClr val="accent2">
                    <a:lumMod val="50000"/>
                  </a:schemeClr>
                </a:solidFill>
                <a:latin typeface="Book Antiqua" panose="02040602050305030304" pitchFamily="18" charset="0"/>
              </a:rPr>
              <a:t>, па-па, кош-ка, ка-</a:t>
            </a:r>
            <a:r>
              <a:rPr lang="ru-RU" sz="2000" dirty="0" err="1">
                <a:solidFill>
                  <a:schemeClr val="accent2">
                    <a:lumMod val="50000"/>
                  </a:schemeClr>
                </a:solidFill>
                <a:latin typeface="Book Antiqua" panose="02040602050305030304" pitchFamily="18" charset="0"/>
              </a:rPr>
              <a:t>ша</a:t>
            </a:r>
            <a:r>
              <a:rPr lang="ru-RU" sz="2000" dirty="0">
                <a:solidFill>
                  <a:schemeClr val="accent2">
                    <a:lumMod val="50000"/>
                  </a:schemeClr>
                </a:solidFill>
                <a:latin typeface="Book Antiqua" panose="02040602050305030304" pitchFamily="18" charset="0"/>
              </a:rPr>
              <a:t>, Да-</a:t>
            </a:r>
            <a:r>
              <a:rPr lang="ru-RU" sz="2000" dirty="0" err="1">
                <a:solidFill>
                  <a:schemeClr val="accent2">
                    <a:lumMod val="50000"/>
                  </a:schemeClr>
                </a:solidFill>
                <a:latin typeface="Book Antiqua" panose="02040602050305030304" pitchFamily="18" charset="0"/>
              </a:rPr>
              <a:t>ша</a:t>
            </a:r>
            <a:r>
              <a:rPr lang="ru-RU" sz="2000" dirty="0">
                <a:solidFill>
                  <a:schemeClr val="accent2">
                    <a:lumMod val="50000"/>
                  </a:schemeClr>
                </a:solidFill>
                <a:latin typeface="Book Antiqua" panose="02040602050305030304" pitchFamily="18" charset="0"/>
              </a:rPr>
              <a:t>, </a:t>
            </a:r>
            <a:r>
              <a:rPr lang="ru-RU" sz="2000" dirty="0" err="1">
                <a:solidFill>
                  <a:schemeClr val="accent2">
                    <a:lumMod val="50000"/>
                  </a:schemeClr>
                </a:solidFill>
                <a:latin typeface="Book Antiqua" panose="02040602050305030304" pitchFamily="18" charset="0"/>
              </a:rPr>
              <a:t>доч</a:t>
            </a:r>
            <a:r>
              <a:rPr lang="ru-RU" sz="2000" dirty="0">
                <a:solidFill>
                  <a:schemeClr val="accent2">
                    <a:lumMod val="50000"/>
                  </a:schemeClr>
                </a:solidFill>
                <a:latin typeface="Book Antiqua" panose="02040602050305030304" pitchFamily="18" charset="0"/>
              </a:rPr>
              <a:t>-ка, туч-ка, </a:t>
            </a:r>
            <a:r>
              <a:rPr lang="ru-RU" sz="2000" dirty="0" err="1">
                <a:solidFill>
                  <a:schemeClr val="accent2">
                    <a:lumMod val="50000"/>
                  </a:schemeClr>
                </a:solidFill>
                <a:latin typeface="Book Antiqua" panose="02040602050305030304" pitchFamily="18" charset="0"/>
              </a:rPr>
              <a:t>цве</a:t>
            </a:r>
            <a:r>
              <a:rPr lang="ru-RU" sz="2000" dirty="0">
                <a:solidFill>
                  <a:schemeClr val="accent2">
                    <a:lumMod val="50000"/>
                  </a:schemeClr>
                </a:solidFill>
                <a:latin typeface="Book Antiqua" panose="02040602050305030304" pitchFamily="18" charset="0"/>
              </a:rPr>
              <a:t>-ток</a:t>
            </a:r>
            <a:br>
              <a:rPr lang="ru-RU" sz="2000" dirty="0">
                <a:solidFill>
                  <a:schemeClr val="accent2">
                    <a:lumMod val="50000"/>
                  </a:schemeClr>
                </a:solidFill>
                <a:latin typeface="Book Antiqua" panose="02040602050305030304" pitchFamily="18" charset="0"/>
              </a:rPr>
            </a:br>
            <a:r>
              <a:rPr lang="ru-RU" sz="2000" dirty="0">
                <a:solidFill>
                  <a:schemeClr val="accent2">
                    <a:lumMod val="50000"/>
                  </a:schemeClr>
                </a:solidFill>
                <a:latin typeface="Book Antiqua" panose="02040602050305030304" pitchFamily="18" charset="0"/>
              </a:rPr>
              <a:t>3/4  </a:t>
            </a:r>
            <a:r>
              <a:rPr lang="ru-RU" sz="2000" dirty="0" err="1">
                <a:solidFill>
                  <a:schemeClr val="accent2">
                    <a:lumMod val="50000"/>
                  </a:schemeClr>
                </a:solidFill>
                <a:latin typeface="Book Antiqua" panose="02040602050305030304" pitchFamily="18" charset="0"/>
              </a:rPr>
              <a:t>ма</a:t>
            </a:r>
            <a:r>
              <a:rPr lang="ru-RU" sz="2000" dirty="0">
                <a:solidFill>
                  <a:schemeClr val="accent2">
                    <a:lumMod val="50000"/>
                  </a:schemeClr>
                </a:solidFill>
                <a:latin typeface="Book Antiqua" panose="02040602050305030304" pitchFamily="18" charset="0"/>
              </a:rPr>
              <a:t>-</a:t>
            </a:r>
            <a:r>
              <a:rPr lang="ru-RU" sz="2000" dirty="0" err="1">
                <a:solidFill>
                  <a:schemeClr val="accent2">
                    <a:lumMod val="50000"/>
                  </a:schemeClr>
                </a:solidFill>
                <a:latin typeface="Book Antiqua" panose="02040602050305030304" pitchFamily="18" charset="0"/>
              </a:rPr>
              <a:t>моч</a:t>
            </a:r>
            <a:r>
              <a:rPr lang="ru-RU" sz="2000" dirty="0">
                <a:solidFill>
                  <a:schemeClr val="accent2">
                    <a:lumMod val="50000"/>
                  </a:schemeClr>
                </a:solidFill>
                <a:latin typeface="Book Antiqua" panose="02040602050305030304" pitchFamily="18" charset="0"/>
              </a:rPr>
              <a:t>-ка, </a:t>
            </a:r>
            <a:r>
              <a:rPr lang="ru-RU" sz="2000" dirty="0" err="1">
                <a:solidFill>
                  <a:schemeClr val="accent2">
                    <a:lumMod val="50000"/>
                  </a:schemeClr>
                </a:solidFill>
                <a:latin typeface="Book Antiqua" panose="02040602050305030304" pitchFamily="18" charset="0"/>
              </a:rPr>
              <a:t>сол</a:t>
            </a:r>
            <a:r>
              <a:rPr lang="ru-RU" sz="2000" dirty="0">
                <a:solidFill>
                  <a:schemeClr val="accent2">
                    <a:lumMod val="50000"/>
                  </a:schemeClr>
                </a:solidFill>
                <a:latin typeface="Book Antiqua" panose="02040602050305030304" pitchFamily="18" charset="0"/>
              </a:rPr>
              <a:t>- </a:t>
            </a:r>
            <a:r>
              <a:rPr lang="ru-RU" sz="2000" dirty="0" err="1">
                <a:solidFill>
                  <a:schemeClr val="accent2">
                    <a:lumMod val="50000"/>
                  </a:schemeClr>
                </a:solidFill>
                <a:latin typeface="Book Antiqua" panose="02040602050305030304" pitchFamily="18" charset="0"/>
              </a:rPr>
              <a:t>ныш</a:t>
            </a:r>
            <a:r>
              <a:rPr lang="ru-RU" sz="2000" dirty="0">
                <a:solidFill>
                  <a:schemeClr val="accent2">
                    <a:lumMod val="50000"/>
                  </a:schemeClr>
                </a:solidFill>
                <a:latin typeface="Book Antiqua" panose="02040602050305030304" pitchFamily="18" charset="0"/>
              </a:rPr>
              <a:t>-ко, </a:t>
            </a:r>
            <a:r>
              <a:rPr lang="ru-RU" sz="2000" dirty="0" err="1">
                <a:solidFill>
                  <a:schemeClr val="accent2">
                    <a:lumMod val="50000"/>
                  </a:schemeClr>
                </a:solidFill>
                <a:latin typeface="Book Antiqua" panose="02040602050305030304" pitchFamily="18" charset="0"/>
              </a:rPr>
              <a:t>пе</a:t>
            </a:r>
            <a:r>
              <a:rPr lang="ru-RU" sz="2000" dirty="0">
                <a:solidFill>
                  <a:schemeClr val="accent2">
                    <a:lumMod val="50000"/>
                  </a:schemeClr>
                </a:solidFill>
                <a:latin typeface="Book Antiqua" panose="02040602050305030304" pitchFamily="18" charset="0"/>
              </a:rPr>
              <a:t>-сен-ка, де-</a:t>
            </a:r>
            <a:r>
              <a:rPr lang="ru-RU" sz="2000" dirty="0" err="1">
                <a:solidFill>
                  <a:schemeClr val="accent2">
                    <a:lumMod val="50000"/>
                  </a:schemeClr>
                </a:solidFill>
                <a:latin typeface="Book Antiqua" panose="02040602050305030304" pitchFamily="18" charset="0"/>
              </a:rPr>
              <a:t>воч</a:t>
            </a:r>
            <a:r>
              <a:rPr lang="ru-RU" sz="2000" dirty="0">
                <a:solidFill>
                  <a:schemeClr val="accent2">
                    <a:lumMod val="50000"/>
                  </a:schemeClr>
                </a:solidFill>
                <a:latin typeface="Book Antiqua" panose="02040602050305030304" pitchFamily="18" charset="0"/>
              </a:rPr>
              <a:t>-ка</a:t>
            </a:r>
            <a:br>
              <a:rPr lang="ru-RU" sz="2000" dirty="0">
                <a:solidFill>
                  <a:schemeClr val="accent2">
                    <a:lumMod val="50000"/>
                  </a:schemeClr>
                </a:solidFill>
                <a:latin typeface="Book Antiqua" panose="02040602050305030304" pitchFamily="18" charset="0"/>
              </a:rPr>
            </a:br>
            <a:r>
              <a:rPr lang="ru-RU" sz="2000" dirty="0">
                <a:solidFill>
                  <a:schemeClr val="accent2">
                    <a:lumMod val="50000"/>
                  </a:schemeClr>
                </a:solidFill>
                <a:latin typeface="Book Antiqua" panose="02040602050305030304" pitchFamily="18" charset="0"/>
              </a:rPr>
              <a:t>4/4 че-ре-па-ха, </a:t>
            </a:r>
            <a:r>
              <a:rPr lang="ru-RU" sz="2000" dirty="0" err="1">
                <a:solidFill>
                  <a:schemeClr val="accent2">
                    <a:lumMod val="50000"/>
                  </a:schemeClr>
                </a:solidFill>
                <a:latin typeface="Book Antiqua" panose="02040602050305030304" pitchFamily="18" charset="0"/>
              </a:rPr>
              <a:t>по-гре-муш-ка</a:t>
            </a:r>
            <a:r>
              <a:rPr lang="ru-RU" sz="2000" dirty="0">
                <a:solidFill>
                  <a:schemeClr val="accent2">
                    <a:lumMod val="50000"/>
                  </a:schemeClr>
                </a:solidFill>
                <a:latin typeface="Book Antiqua" panose="02040602050305030304" pitchFamily="18" charset="0"/>
              </a:rPr>
              <a:t>, </a:t>
            </a:r>
            <a:r>
              <a:rPr lang="ru-RU" sz="2000" dirty="0" err="1" smtClean="0">
                <a:solidFill>
                  <a:schemeClr val="accent2">
                    <a:lumMod val="50000"/>
                  </a:schemeClr>
                </a:solidFill>
                <a:latin typeface="Book Antiqua" panose="02040602050305030304" pitchFamily="18" charset="0"/>
              </a:rPr>
              <a:t>ве</a:t>
            </a:r>
            <a:r>
              <a:rPr lang="ru-RU" sz="2000" dirty="0" smtClean="0">
                <a:solidFill>
                  <a:schemeClr val="accent2">
                    <a:lumMod val="50000"/>
                  </a:schemeClr>
                </a:solidFill>
                <a:latin typeface="Book Antiqua" panose="02040602050305030304" pitchFamily="18" charset="0"/>
              </a:rPr>
              <a:t>-</a:t>
            </a:r>
            <a:r>
              <a:rPr lang="ru-RU" sz="2000" dirty="0" err="1" smtClean="0">
                <a:solidFill>
                  <a:schemeClr val="accent2">
                    <a:lumMod val="50000"/>
                  </a:schemeClr>
                </a:solidFill>
                <a:latin typeface="Book Antiqua" panose="02040602050305030304" pitchFamily="18" charset="0"/>
              </a:rPr>
              <a:t>ло</a:t>
            </a:r>
            <a:r>
              <a:rPr lang="ru-RU" sz="2000" dirty="0" smtClean="0">
                <a:solidFill>
                  <a:schemeClr val="accent2">
                    <a:lumMod val="50000"/>
                  </a:schemeClr>
                </a:solidFill>
                <a:latin typeface="Book Antiqua" panose="02040602050305030304" pitchFamily="18" charset="0"/>
              </a:rPr>
              <a:t>-си-</a:t>
            </a:r>
            <a:r>
              <a:rPr lang="ru-RU" sz="2000" dirty="0" err="1" smtClean="0">
                <a:solidFill>
                  <a:schemeClr val="accent2">
                    <a:lumMod val="50000"/>
                  </a:schemeClr>
                </a:solidFill>
                <a:latin typeface="Book Antiqua" panose="02040602050305030304" pitchFamily="18" charset="0"/>
              </a:rPr>
              <a:t>пед</a:t>
            </a:r>
            <a:r>
              <a:rPr lang="ru-RU" sz="2000" dirty="0" smtClean="0">
                <a:solidFill>
                  <a:schemeClr val="accent2">
                    <a:lumMod val="50000"/>
                  </a:schemeClr>
                </a:solidFill>
                <a:latin typeface="Book Antiqua" panose="02040602050305030304" pitchFamily="18" charset="0"/>
              </a:rPr>
              <a:t/>
            </a:r>
            <a:br>
              <a:rPr lang="ru-RU" sz="2000" dirty="0" smtClean="0">
                <a:solidFill>
                  <a:schemeClr val="accent2">
                    <a:lumMod val="50000"/>
                  </a:schemeClr>
                </a:solidFill>
                <a:latin typeface="Book Antiqua" panose="02040602050305030304" pitchFamily="18" charset="0"/>
              </a:rPr>
            </a:br>
            <a:r>
              <a:rPr lang="ru-RU" sz="2000" dirty="0">
                <a:solidFill>
                  <a:schemeClr val="accent2">
                    <a:lumMod val="50000"/>
                  </a:schemeClr>
                </a:solidFill>
                <a:latin typeface="Book Antiqua" panose="02040602050305030304" pitchFamily="18" charset="0"/>
              </a:rPr>
              <a:t/>
            </a:r>
            <a:br>
              <a:rPr lang="ru-RU" sz="2000" dirty="0">
                <a:solidFill>
                  <a:schemeClr val="accent2">
                    <a:lumMod val="50000"/>
                  </a:schemeClr>
                </a:solidFill>
                <a:latin typeface="Book Antiqua" panose="02040602050305030304" pitchFamily="18" charset="0"/>
              </a:rPr>
            </a:br>
            <a:r>
              <a:rPr lang="ru-RU" sz="2000" dirty="0" smtClean="0">
                <a:solidFill>
                  <a:schemeClr val="accent2">
                    <a:lumMod val="50000"/>
                  </a:schemeClr>
                </a:solidFill>
                <a:latin typeface="Book Antiqua" panose="02040602050305030304" pitchFamily="18" charset="0"/>
              </a:rPr>
              <a:t/>
            </a:r>
            <a:br>
              <a:rPr lang="ru-RU" sz="2000" dirty="0" smtClean="0">
                <a:solidFill>
                  <a:schemeClr val="accent2">
                    <a:lumMod val="50000"/>
                  </a:schemeClr>
                </a:solidFill>
                <a:latin typeface="Book Antiqua" panose="02040602050305030304" pitchFamily="18" charset="0"/>
              </a:rPr>
            </a:br>
            <a:r>
              <a:rPr lang="ru-RU" sz="2000" dirty="0" smtClean="0">
                <a:solidFill>
                  <a:schemeClr val="accent2">
                    <a:lumMod val="50000"/>
                  </a:schemeClr>
                </a:solidFill>
                <a:latin typeface="Book Antiqua" panose="02040602050305030304" pitchFamily="18" charset="0"/>
              </a:rPr>
              <a:t/>
            </a:r>
            <a:br>
              <a:rPr lang="ru-RU" sz="2000" dirty="0" smtClean="0">
                <a:solidFill>
                  <a:schemeClr val="accent2">
                    <a:lumMod val="50000"/>
                  </a:schemeClr>
                </a:solidFill>
                <a:latin typeface="Book Antiqua" panose="02040602050305030304" pitchFamily="18" charset="0"/>
              </a:rPr>
            </a:br>
            <a:r>
              <a:rPr lang="ru-RU" sz="2000" dirty="0" smtClean="0">
                <a:solidFill>
                  <a:schemeClr val="accent2">
                    <a:lumMod val="50000"/>
                  </a:schemeClr>
                </a:solidFill>
                <a:latin typeface="Book Antiqua" panose="02040602050305030304" pitchFamily="18" charset="0"/>
              </a:rPr>
              <a:t>По показу взрослого ребёнок повторяет движения</a:t>
            </a:r>
            <a:r>
              <a:rPr lang="ru-RU" sz="2000" smtClean="0">
                <a:solidFill>
                  <a:schemeClr val="accent2">
                    <a:lumMod val="50000"/>
                  </a:schemeClr>
                </a:solidFill>
                <a:latin typeface="Book Antiqua" panose="02040602050305030304" pitchFamily="18" charset="0"/>
              </a:rPr>
              <a:t>, сначала </a:t>
            </a:r>
            <a:r>
              <a:rPr lang="ru-RU" sz="2000" dirty="0" smtClean="0">
                <a:solidFill>
                  <a:schemeClr val="accent2">
                    <a:lumMod val="50000"/>
                  </a:schemeClr>
                </a:solidFill>
                <a:latin typeface="Book Antiqua" panose="02040602050305030304" pitchFamily="18" charset="0"/>
              </a:rPr>
              <a:t>медленно, затем </a:t>
            </a:r>
            <a:r>
              <a:rPr lang="ru-RU" sz="2000" smtClean="0">
                <a:solidFill>
                  <a:schemeClr val="accent2">
                    <a:lumMod val="50000"/>
                  </a:schemeClr>
                </a:solidFill>
                <a:latin typeface="Book Antiqua" panose="02040602050305030304" pitchFamily="18" charset="0"/>
              </a:rPr>
              <a:t>постепенно убыстряя темп:</a:t>
            </a:r>
            <a:r>
              <a:rPr lang="ru-RU" sz="2000" dirty="0">
                <a:solidFill>
                  <a:schemeClr val="accent2">
                    <a:lumMod val="50000"/>
                  </a:schemeClr>
                </a:solidFill>
                <a:latin typeface="Book Antiqua" panose="02040602050305030304" pitchFamily="18" charset="0"/>
              </a:rPr>
              <a:t/>
            </a:r>
            <a:br>
              <a:rPr lang="ru-RU" sz="2000" dirty="0">
                <a:solidFill>
                  <a:schemeClr val="accent2">
                    <a:lumMod val="50000"/>
                  </a:schemeClr>
                </a:solidFill>
                <a:latin typeface="Book Antiqua" panose="02040602050305030304" pitchFamily="18" charset="0"/>
              </a:rPr>
            </a:br>
            <a:r>
              <a:rPr lang="ru-RU" sz="2000" dirty="0">
                <a:solidFill>
                  <a:schemeClr val="accent2">
                    <a:lumMod val="50000"/>
                  </a:schemeClr>
                </a:solidFill>
                <a:latin typeface="Book Antiqua" panose="02040602050305030304" pitchFamily="18" charset="0"/>
              </a:rPr>
              <a:t> Кыш - кыш </a:t>
            </a:r>
            <a:r>
              <a:rPr lang="ru-RU" sz="2000" i="1" dirty="0">
                <a:solidFill>
                  <a:schemeClr val="accent2">
                    <a:lumMod val="50000"/>
                  </a:schemeClr>
                </a:solidFill>
                <a:latin typeface="Book Antiqua" panose="02040602050305030304" pitchFamily="18" charset="0"/>
              </a:rPr>
              <a:t>(свободное движение рук)</a:t>
            </a:r>
            <a:br>
              <a:rPr lang="ru-RU" sz="2000" i="1" dirty="0">
                <a:solidFill>
                  <a:schemeClr val="accent2">
                    <a:lumMod val="50000"/>
                  </a:schemeClr>
                </a:solidFill>
                <a:latin typeface="Book Antiqua" panose="02040602050305030304" pitchFamily="18" charset="0"/>
              </a:rPr>
            </a:br>
            <a:r>
              <a:rPr lang="ru-RU" sz="2000" dirty="0">
                <a:solidFill>
                  <a:schemeClr val="accent2">
                    <a:lumMod val="50000"/>
                  </a:schemeClr>
                </a:solidFill>
                <a:latin typeface="Book Antiqua" panose="02040602050305030304" pitchFamily="18" charset="0"/>
              </a:rPr>
              <a:t> Хлоп - хлоп </a:t>
            </a:r>
            <a:r>
              <a:rPr lang="ru-RU" sz="2000" i="1" dirty="0">
                <a:solidFill>
                  <a:schemeClr val="accent2">
                    <a:lumMod val="50000"/>
                  </a:schemeClr>
                </a:solidFill>
                <a:latin typeface="Book Antiqua" panose="02040602050305030304" pitchFamily="18" charset="0"/>
              </a:rPr>
              <a:t>(в ладоши)</a:t>
            </a:r>
            <a:r>
              <a:rPr lang="ru-RU" sz="2000" dirty="0">
                <a:solidFill>
                  <a:schemeClr val="accent2">
                    <a:lumMod val="50000"/>
                  </a:schemeClr>
                </a:solidFill>
                <a:latin typeface="Book Antiqua" panose="02040602050305030304" pitchFamily="18" charset="0"/>
              </a:rPr>
              <a:t/>
            </a:r>
            <a:br>
              <a:rPr lang="ru-RU" sz="2000" dirty="0">
                <a:solidFill>
                  <a:schemeClr val="accent2">
                    <a:lumMod val="50000"/>
                  </a:schemeClr>
                </a:solidFill>
                <a:latin typeface="Book Antiqua" panose="02040602050305030304" pitchFamily="18" charset="0"/>
              </a:rPr>
            </a:br>
            <a:r>
              <a:rPr lang="ru-RU" sz="2000" dirty="0">
                <a:solidFill>
                  <a:schemeClr val="accent2">
                    <a:lumMod val="50000"/>
                  </a:schemeClr>
                </a:solidFill>
                <a:latin typeface="Book Antiqua" panose="02040602050305030304" pitchFamily="18" charset="0"/>
              </a:rPr>
              <a:t> Шлеп - шлеп </a:t>
            </a:r>
            <a:r>
              <a:rPr lang="ru-RU" sz="2000" i="1" dirty="0">
                <a:solidFill>
                  <a:schemeClr val="accent2">
                    <a:lumMod val="50000"/>
                  </a:schemeClr>
                </a:solidFill>
                <a:latin typeface="Book Antiqua" panose="02040602050305030304" pitchFamily="18" charset="0"/>
              </a:rPr>
              <a:t>(по коленям)</a:t>
            </a:r>
            <a:r>
              <a:rPr lang="ru-RU" sz="2000" dirty="0">
                <a:solidFill>
                  <a:schemeClr val="accent2">
                    <a:lumMod val="50000"/>
                  </a:schemeClr>
                </a:solidFill>
                <a:latin typeface="Book Antiqua" panose="02040602050305030304" pitchFamily="18" charset="0"/>
              </a:rPr>
              <a:t/>
            </a:r>
            <a:br>
              <a:rPr lang="ru-RU" sz="2000" dirty="0">
                <a:solidFill>
                  <a:schemeClr val="accent2">
                    <a:lumMod val="50000"/>
                  </a:schemeClr>
                </a:solidFill>
                <a:latin typeface="Book Antiqua" panose="02040602050305030304" pitchFamily="18" charset="0"/>
              </a:rPr>
            </a:br>
            <a:r>
              <a:rPr lang="ru-RU" sz="2000" dirty="0">
                <a:solidFill>
                  <a:schemeClr val="accent2">
                    <a:lumMod val="50000"/>
                  </a:schemeClr>
                </a:solidFill>
                <a:latin typeface="Book Antiqua" panose="02040602050305030304" pitchFamily="18" charset="0"/>
              </a:rPr>
              <a:t> Топ - топ </a:t>
            </a:r>
            <a:r>
              <a:rPr lang="ru-RU" sz="2000" dirty="0" smtClean="0">
                <a:solidFill>
                  <a:schemeClr val="accent2">
                    <a:lumMod val="50000"/>
                  </a:schemeClr>
                </a:solidFill>
                <a:latin typeface="Book Antiqua" panose="02040602050305030304" pitchFamily="18" charset="0"/>
              </a:rPr>
              <a:t> </a:t>
            </a:r>
            <a:r>
              <a:rPr lang="ru-RU" sz="2000" i="1" dirty="0" smtClean="0">
                <a:solidFill>
                  <a:schemeClr val="accent2">
                    <a:lumMod val="50000"/>
                  </a:schemeClr>
                </a:solidFill>
                <a:latin typeface="Book Antiqua" panose="02040602050305030304" pitchFamily="18" charset="0"/>
              </a:rPr>
              <a:t>(ноги </a:t>
            </a:r>
            <a:r>
              <a:rPr lang="ru-RU" sz="2000" i="1" dirty="0">
                <a:solidFill>
                  <a:schemeClr val="accent2">
                    <a:lumMod val="50000"/>
                  </a:schemeClr>
                </a:solidFill>
                <a:latin typeface="Book Antiqua" panose="02040602050305030304" pitchFamily="18" charset="0"/>
              </a:rPr>
              <a:t>поочередно)</a:t>
            </a:r>
            <a:r>
              <a:rPr lang="ru-RU" sz="2000" dirty="0">
                <a:solidFill>
                  <a:schemeClr val="accent2">
                    <a:lumMod val="50000"/>
                  </a:schemeClr>
                </a:solidFill>
                <a:latin typeface="Book Antiqua" panose="02040602050305030304" pitchFamily="18" charset="0"/>
              </a:rPr>
              <a:t/>
            </a:r>
            <a:br>
              <a:rPr lang="ru-RU" sz="2000" dirty="0">
                <a:solidFill>
                  <a:schemeClr val="accent2">
                    <a:lumMod val="50000"/>
                  </a:schemeClr>
                </a:solidFill>
                <a:latin typeface="Book Antiqua" panose="02040602050305030304" pitchFamily="18" charset="0"/>
              </a:rPr>
            </a:br>
            <a:r>
              <a:rPr lang="ru-RU" sz="2000" dirty="0">
                <a:solidFill>
                  <a:schemeClr val="accent2">
                    <a:lumMod val="50000"/>
                  </a:schemeClr>
                </a:solidFill>
                <a:latin typeface="Book Antiqua" panose="02040602050305030304" pitchFamily="18" charset="0"/>
              </a:rPr>
              <a:t> </a:t>
            </a:r>
            <a:endParaRPr lang="ru-RU" sz="2000" dirty="0">
              <a:solidFill>
                <a:schemeClr val="accent2">
                  <a:lumMod val="50000"/>
                </a:schemeClr>
              </a:solidFill>
              <a:latin typeface="Book Antiqua" panose="02040602050305030304" pitchFamily="18" charset="0"/>
            </a:endParaRPr>
          </a:p>
        </p:txBody>
      </p:sp>
    </p:spTree>
    <p:extLst>
      <p:ext uri="{BB962C8B-B14F-4D97-AF65-F5344CB8AC3E}">
        <p14:creationId xmlns:p14="http://schemas.microsoft.com/office/powerpoint/2010/main" val="3236261939"/>
      </p:ext>
    </p:extLst>
  </p:cSld>
  <p:clrMapOvr>
    <a:masterClrMapping/>
  </p:clrMapOvr>
</p:sld>
</file>

<file path=ppt/theme/theme1.xml><?xml version="1.0" encoding="utf-8"?>
<a:theme xmlns:a="http://schemas.openxmlformats.org/drawingml/2006/main" name="Аспект">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106</TotalTime>
  <Words>53</Words>
  <Application>Microsoft Office PowerPoint</Application>
  <PresentationFormat>Широкоэкранный</PresentationFormat>
  <Paragraphs>19</Paragraphs>
  <Slides>10</Slides>
  <Notes>0</Notes>
  <HiddenSlides>0</HiddenSlides>
  <MMClips>0</MMClips>
  <ScaleCrop>false</ScaleCrop>
  <HeadingPairs>
    <vt:vector size="6" baseType="variant">
      <vt:variant>
        <vt:lpstr>Использованные шрифты</vt:lpstr>
      </vt:variant>
      <vt:variant>
        <vt:i4>7</vt:i4>
      </vt:variant>
      <vt:variant>
        <vt:lpstr>Тема</vt:lpstr>
      </vt:variant>
      <vt:variant>
        <vt:i4>1</vt:i4>
      </vt:variant>
      <vt:variant>
        <vt:lpstr>Заголовки слайдов</vt:lpstr>
      </vt:variant>
      <vt:variant>
        <vt:i4>10</vt:i4>
      </vt:variant>
    </vt:vector>
  </HeadingPairs>
  <TitlesOfParts>
    <vt:vector size="18" baseType="lpstr">
      <vt:lpstr>Arial</vt:lpstr>
      <vt:lpstr>Book Antiqua</vt:lpstr>
      <vt:lpstr>Bookman Old Style</vt:lpstr>
      <vt:lpstr>Calibri</vt:lpstr>
      <vt:lpstr>Times New Roman</vt:lpstr>
      <vt:lpstr>Trebuchet MS</vt:lpstr>
      <vt:lpstr>Wingdings 3</vt:lpstr>
      <vt:lpstr>Аспект</vt:lpstr>
      <vt:lpstr>   «Игры и упражнения на развитие  чувства ритма у детей  младшего возраста» </vt:lpstr>
      <vt:lpstr> В последние годы заметно возросла потребность в эффективных методиках воспитания детей раннего возраста. Явление это не случайное и связано не только с увеличением групп раннего возраста в ДОУ, но и с пониманием самоценности этого периода детства, значения развития в младшем возрасте для последующего становления личности ребенка. И музыкально-ритмическое воспитание в этом смысле оказывается одним из стержневых видов деятельности, поскольку по своей природе является синтетическим, объединяющим музыку (пение), движение и слово.</vt:lpstr>
      <vt:lpstr> Игровые музыкально-двигательные упражнения для детей раннего возраста имеют особую значимость, поскольку являются не только универсальным средством всестороннего гармоничного развития ребенка, но и служат незаменимым инструментом общения детей и взрослых, инструментом их эмоционального взаимодействия. Эту особенность игрового материала для малышей заметили еще наши предки. Об этом свидетельствуют дошедшие до наших дней такие шедевры народного педагогики, как «Ладушки», «Сорока – Белобока», «Идет коза рогатая» и др.   </vt:lpstr>
      <vt:lpstr> Раннее развитие немыслимо без активного участия родителей. На сегодняшний день известны десятки эффективных систем раннего развития. Методика «Музыка с мамой» (авторы Железновы Сергей и Екатерина) является игровой формой подачи учебного материала комплексного характера (доступного и практичного, которое превращает обучение в веселую обучающую игру). Сергей и Екатерина Железновы одни из немногих, чьи программы и методические разработки стали популярны далеко за пределами России. Диски Железновых пользуются успехом во многих странах мира, помогая развивать музыкальные способности, абсолютный слух, речь детей.  </vt:lpstr>
      <vt:lpstr>                        Двигательное упражнение «Ноги и ножки»                                                 (для детей от 3х лет)  Большие ноги шли по дороге:  Топ-топ, топ-топ, топ-топ.  (Ходьба в медленном темпе, четко опуская ногу на всю стопу). Маленькие ножки бежали по дорожке:  Топа-топа-топа-топ, топа-топа-топа-топ.  (Бег на носках с остановкой на последнее слово).                                                  Упражнение «Часы»  Тик-так, тик-так,  Все часы идут вот так.  (Наклоны головы то к одному плечу, то к другому).             </vt:lpstr>
      <vt:lpstr>                             Упражнение «Непослушный дождик»   Дождик – кап! Дождик – кап! То сильней, то тише.  (ударять указательным пальцем одной руки по ладони другой). Не стучи, не стучи,   (грозить пальцем) Не стучи по крыше!  Непослушный какой! (укоризненно покачать головой) Погоди, не лейся! Заходи к малышам (поманить руками) И в тепле погрейся!  (положить ладони на плечи, скрестить ладони на груди).   </vt:lpstr>
      <vt:lpstr>                                    Упражнение «Прогулка»  По узенькой дорожке Шагают наши ножки   (ходить по кругу, высоко поднимая ноги) По камешкам, по камешкам  (поскоки с ноги на ногу в медленном темпе) И в ямку... бух! (сесть на пол, на последнем слове). ------------------------------------------------------------------------------------------------------------------------- Меж еловых мягких лап (стучать пальцами по столу) Дождик кап-кап-кап (поочерёдно всеми пальцами раскрытых кистей) Где сучок давно засох, Серый мох-мох-мох (поднять руки над столом, сжимать-разжимать кулаки). Где листок к листку прилип, Вырос гриб, гриб, гриб.  (указательным пальцем правой руки касаться поочерёдно всех пальцев левой руки) Кто нашёл его друзья? (сжав все пальцы левой руки, кроме мизинца, показать его) Это я, я, я!   </vt:lpstr>
      <vt:lpstr>                            Игра: «Ритмическое эхо»  (для детей от 4 лет)    Взрослый прохлопывает простые ритмические рисунки. Ребёнок должен их точно повторить. Усложнение: вводится притоп ногой, обеими ногами.                                                    Игра «Сыграй, как я»    Игровой материал:  бубен, металлофон, музыкальный молоточек, деревянные ложки.   Взрослый предлагает ребёнку послушать, а затем повторить ритмический рисунок, сыгранный на любом инструменте.   </vt:lpstr>
      <vt:lpstr>                                        «Ритмическое освоение слов»  Проговаривать слова в умеренном темпе в двух-трех- и четырехсложных тактах по слогам. Произносить слова выразительно, выделяя ударный слог. Например: 2/4 ма-ма, па-па, кош-ка, ка-ша, Да-ша, доч-ка, туч-ка, цве-ток 3/4  ма-моч-ка, сол- ныш-ко, пе-сен-ка, де-воч-ка 4/4 че-ре-па-ха, по-гре-муш-ка, ве-ло-си-пед    По показу взрослого ребёнок повторяет движения, сначала медленно, затем постепенно убыстряя темп:  Кыш - кыш (свободное движение рук)  Хлоп - хлоп (в ладоши)  Шлеп - шлеп (по коленям)  Топ - топ  (ноги поочередно)  </vt:lpstr>
      <vt:lpstr>Спасибо за внимание!</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«Игры и упражнения на развитие  чувства ритма у детей  младшего возраста» </dc:title>
  <dc:creator>Сергей Зиновьев</dc:creator>
  <cp:lastModifiedBy>RePack by Diakov</cp:lastModifiedBy>
  <cp:revision>6</cp:revision>
  <dcterms:created xsi:type="dcterms:W3CDTF">2021-11-08T19:13:54Z</dcterms:created>
  <dcterms:modified xsi:type="dcterms:W3CDTF">2021-11-09T10:13:05Z</dcterms:modified>
</cp:coreProperties>
</file>