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7" r:id="rId13"/>
    <p:sldId id="266" r:id="rId14"/>
    <p:sldId id="273" r:id="rId15"/>
    <p:sldId id="269" r:id="rId16"/>
    <p:sldId id="270" r:id="rId17"/>
    <p:sldId id="271" r:id="rId18"/>
    <p:sldId id="272" r:id="rId19"/>
    <p:sldId id="274" r:id="rId20"/>
  </p:sldIdLst>
  <p:sldSz cx="9144000" cy="6858000" type="screen4x3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tags" Target="tags/tag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06123-4EB2-4D69-BBFE-44244E6BA5B4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5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4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0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3.jpe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" y="2924944"/>
            <a:ext cx="2950483" cy="39330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8800" b="1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Семейные традиции</a:t>
            </a:r>
            <a:endParaRPr lang="ru-RU" sz="88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melia_DG" pitchFamily="2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43808" y="3428999"/>
            <a:ext cx="5778388" cy="1242391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Проектная деятельность</a:t>
            </a:r>
          </a:p>
          <a:p>
            <a:r>
              <a:rPr lang="ru-RU" b="1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Подготовительная группа</a:t>
            </a:r>
          </a:p>
          <a:p>
            <a:endParaRPr lang="ru-RU" b="1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melia_DG" pitchFamily="2" charset="0"/>
            </a:endParaRPr>
          </a:p>
          <a:p>
            <a:pPr algn="r"/>
            <a:r>
              <a:rPr lang="ru-RU" sz="2000" b="1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МДОУ «Детский сад 233»</a:t>
            </a:r>
          </a:p>
          <a:p>
            <a:pPr algn="r"/>
            <a:r>
              <a:rPr lang="ru-RU" sz="2000" b="1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Г. Ярославль</a:t>
            </a:r>
          </a:p>
          <a:p>
            <a:pPr algn="r"/>
            <a:r>
              <a:rPr lang="ru-RU" sz="2000" b="1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Воспитатель Леонтьева А.В.</a:t>
            </a:r>
          </a:p>
          <a:p>
            <a:pPr algn="r"/>
            <a:r>
              <a:rPr lang="ru-RU" sz="2000" b="1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Нагибина И.Ю.</a:t>
            </a:r>
            <a:endParaRPr lang="ru-RU" sz="2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melia_DG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2B575-FC45-724E-91AB-0A57B2724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/>
              <a:t>План мероприятий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0FFFC9-1A12-3449-8A7A-B2A1C5E65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65089"/>
          </a:xfrm>
        </p:spPr>
        <p:txBody>
          <a:bodyPr/>
          <a:lstStyle/>
          <a:p>
            <a:pPr marL="0" indent="0">
              <a:buNone/>
            </a:pPr>
            <a:r>
              <a:rPr lang="ru-RU"/>
              <a:t>Речевое развитие: составление рассказа о своей семье по схеме «Генеалогическое древо моей семьи»;</a:t>
            </a:r>
          </a:p>
          <a:p>
            <a:pPr marL="0" indent="0">
              <a:buNone/>
            </a:pPr>
            <a:r>
              <a:rPr lang="ru-RU"/>
              <a:t>Дидактические игры «Назови ласково», «Закончи предложение»;</a:t>
            </a:r>
          </a:p>
          <a:p>
            <a:pPr marL="0" indent="0">
              <a:buNone/>
            </a:pPr>
            <a:r>
              <a:rPr lang="ru-RU"/>
              <a:t>«Клубочек волшебных</a:t>
            </a:r>
          </a:p>
          <a:p>
            <a:pPr marL="0" indent="0">
              <a:buNone/>
            </a:pPr>
            <a:r>
              <a:rPr lang="ru-RU"/>
              <a:t> слов»;</a:t>
            </a:r>
          </a:p>
          <a:p>
            <a:pPr marL="0" indent="0">
              <a:buNone/>
            </a:pPr>
            <a:r>
              <a:rPr lang="ru-RU"/>
              <a:t>«Копилка добрых дел»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CDF0867-65F7-DB47-821C-5BE9EEC7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29" y="3601125"/>
            <a:ext cx="3742871" cy="2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89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F512F-15F4-9C46-8FA2-4F0ACA0C0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96" y="0"/>
            <a:ext cx="8229600" cy="1143000"/>
          </a:xfrm>
        </p:spPr>
        <p:txBody>
          <a:bodyPr/>
          <a:lstStyle/>
          <a:p>
            <a:r>
              <a:rPr lang="ru-RU"/>
              <a:t>План мероприятий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EB45FE-936D-584A-B48A-42637F632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75" y="1143000"/>
            <a:ext cx="8229600" cy="5248146"/>
          </a:xfrm>
        </p:spPr>
        <p:txBody>
          <a:bodyPr/>
          <a:lstStyle/>
          <a:p>
            <a:pPr marL="0" indent="0">
              <a:buNone/>
            </a:pPr>
            <a:r>
              <a:rPr lang="ru-RU"/>
              <a:t>Художественно-эстетическое развитие</a:t>
            </a:r>
          </a:p>
          <a:p>
            <a:r>
              <a:rPr lang="ru-RU"/>
              <a:t>Рисование «Русская народная игрушка – Матрешка»; «Моя семья»;</a:t>
            </a:r>
          </a:p>
          <a:p>
            <a:r>
              <a:rPr lang="ru-RU"/>
              <a:t>Аппликация в обрывной технике </a:t>
            </a:r>
          </a:p>
          <a:p>
            <a:pPr marL="0" indent="0">
              <a:buNone/>
            </a:pPr>
            <a:r>
              <a:rPr lang="ru-RU"/>
              <a:t>   «Дом для моей семьи»; </a:t>
            </a:r>
          </a:p>
          <a:p>
            <a:pPr marL="0" indent="0">
              <a:buNone/>
            </a:pPr>
            <a:r>
              <a:rPr lang="ru-RU"/>
              <a:t>   Ленточная аппликация </a:t>
            </a:r>
          </a:p>
          <a:p>
            <a:pPr marL="0" indent="0">
              <a:buNone/>
            </a:pPr>
            <a:r>
              <a:rPr lang="ru-RU"/>
              <a:t>   «Хоровод»;</a:t>
            </a:r>
          </a:p>
          <a:p>
            <a:r>
              <a:rPr lang="ru-RU"/>
              <a:t>Лепка «День рождения</a:t>
            </a:r>
          </a:p>
          <a:p>
            <a:pPr marL="0" indent="0">
              <a:buNone/>
            </a:pPr>
            <a:r>
              <a:rPr lang="ru-RU"/>
              <a:t>    моей семьи»</a:t>
            </a:r>
          </a:p>
        </p:txBody>
      </p:sp>
      <p:pic>
        <p:nvPicPr>
          <p:cNvPr id="5" name="Рисунок 4" descr="2.png">
            <a:extLst>
              <a:ext uri="{FF2B5EF4-FFF2-40B4-BE49-F238E27FC236}">
                <a16:creationId xmlns:a16="http://schemas.microsoft.com/office/drawing/2014/main" id="{B6926150-8CFB-164A-B8D5-8FFB268608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4716" y="3159433"/>
            <a:ext cx="4073239" cy="35730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6041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FE2C4-D815-5E4F-AB43-DE21AA70F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/>
              <a:t>План мероприятий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4DAF03-E50E-FB40-906B-9A7B3D12A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06841"/>
          </a:xfrm>
        </p:spPr>
        <p:txBody>
          <a:bodyPr/>
          <a:lstStyle/>
          <a:p>
            <a:pPr marL="0" indent="0">
              <a:buNone/>
            </a:pPr>
            <a:r>
              <a:rPr lang="ru-RU"/>
              <a:t>Чтение художественной литературы:</a:t>
            </a:r>
          </a:p>
          <a:p>
            <a:r>
              <a:rPr lang="ru-RU"/>
              <a:t>Сказка «Глупый барин»;</a:t>
            </a:r>
          </a:p>
          <a:p>
            <a:r>
              <a:rPr lang="ru-RU"/>
              <a:t>Сказка «Волшебная семья» И.Л. Гамазкова;</a:t>
            </a:r>
          </a:p>
          <a:p>
            <a:r>
              <a:rPr lang="ru-RU"/>
              <a:t>Сказка «Птенец» (Из книги «Методика сказкотерапии», автор В.М. Сертакова)</a:t>
            </a:r>
          </a:p>
          <a:p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E871264-E12C-1E4F-B242-A524854BB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3"/>
          <a:stretch/>
        </p:blipFill>
        <p:spPr>
          <a:xfrm>
            <a:off x="2353711" y="4039931"/>
            <a:ext cx="4022242" cy="263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90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F0F79-7265-BB47-843E-94D44DD0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/>
              <a:t>Работа с родителями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9D742-A651-6247-8E21-297F1AD4F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3602"/>
            <a:ext cx="8229600" cy="5180772"/>
          </a:xfrm>
        </p:spPr>
        <p:txBody>
          <a:bodyPr/>
          <a:lstStyle/>
          <a:p>
            <a:r>
              <a:rPr lang="ru-RU"/>
              <a:t>Беседа с родителями о семейных ценностях и семейных традициях, реликвиях, передающихся из поколения в поколение и необходимости делиться этими знаниями  со своими детьми.</a:t>
            </a:r>
          </a:p>
          <a:p>
            <a:r>
              <a:rPr lang="ru-RU"/>
              <a:t>                       Составление альбома</a:t>
            </a:r>
          </a:p>
          <a:p>
            <a:pPr marL="0" indent="0">
              <a:buNone/>
            </a:pPr>
            <a:r>
              <a:rPr lang="ru-RU"/>
              <a:t>                           «Традиционные семейные</a:t>
            </a:r>
          </a:p>
          <a:p>
            <a:pPr marL="0" indent="0">
              <a:buNone/>
            </a:pPr>
            <a:r>
              <a:rPr lang="ru-RU"/>
              <a:t>                           блюда».</a:t>
            </a:r>
          </a:p>
        </p:txBody>
      </p:sp>
      <p:pic>
        <p:nvPicPr>
          <p:cNvPr id="5" name="Рисунок 4" descr="7.png">
            <a:extLst>
              <a:ext uri="{FF2B5EF4-FFF2-40B4-BE49-F238E27FC236}">
                <a16:creationId xmlns:a16="http://schemas.microsoft.com/office/drawing/2014/main" id="{895B74CD-51B2-9041-B47F-8958078E70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68960"/>
            <a:ext cx="2841780" cy="37890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93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3A420-182D-F844-83BE-5FA7D37E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/>
              <a:t>Выводы 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0290CE83-E125-9B4F-BD4D-DA67ADA30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32297"/>
          </a:xfrm>
        </p:spPr>
        <p:txBody>
          <a:bodyPr/>
          <a:lstStyle/>
          <a:p>
            <a:pPr marL="0" indent="0">
              <a:buNone/>
            </a:pPr>
            <a:r>
              <a:rPr lang="ru-RU"/>
              <a:t>В ходе проектной деятельности педагоги, совместно с детьми и родителями пришли к Единому мнению: традиции укрепляют семью, делают ее сплоченней и единой.   </a:t>
            </a:r>
          </a:p>
          <a:p>
            <a:pPr marL="0" indent="0">
              <a:buNone/>
            </a:pPr>
            <a:r>
              <a:rPr lang="ru-RU"/>
              <a:t>                                    Способствуют</a:t>
            </a:r>
          </a:p>
          <a:p>
            <a:pPr marL="0" indent="0">
              <a:buNone/>
            </a:pPr>
            <a:r>
              <a:rPr lang="ru-RU"/>
              <a:t>                                    взаимодействию и</a:t>
            </a:r>
          </a:p>
          <a:p>
            <a:pPr marL="0" indent="0">
              <a:buNone/>
            </a:pPr>
            <a:r>
              <a:rPr lang="ru-RU"/>
              <a:t>                                    укреплению семейных </a:t>
            </a:r>
          </a:p>
          <a:p>
            <a:pPr marL="0" indent="0">
              <a:buNone/>
            </a:pPr>
            <a:r>
              <a:rPr lang="ru-RU"/>
              <a:t>                                    связей.</a:t>
            </a:r>
          </a:p>
        </p:txBody>
      </p:sp>
      <p:pic>
        <p:nvPicPr>
          <p:cNvPr id="10" name="Рисунок 9" descr="2.png">
            <a:extLst>
              <a:ext uri="{FF2B5EF4-FFF2-40B4-BE49-F238E27FC236}">
                <a16:creationId xmlns:a16="http://schemas.microsoft.com/office/drawing/2014/main" id="{36074C51-ABE6-6840-B70E-4A7B7E4874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284984"/>
            <a:ext cx="4073239" cy="35730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712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7FA6EF-C02A-284D-AB51-63A4542E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68" y="0"/>
            <a:ext cx="8229600" cy="1143000"/>
          </a:xfrm>
        </p:spPr>
        <p:txBody>
          <a:bodyPr/>
          <a:lstStyle/>
          <a:p>
            <a:r>
              <a:rPr lang="ru-RU"/>
              <a:t>Фотогалерея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5308992-3111-F54A-844B-A08D71496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5852" y="573104"/>
            <a:ext cx="3593982" cy="1767325"/>
          </a:xfrm>
        </p:spPr>
        <p:txBody>
          <a:bodyPr/>
          <a:lstStyle/>
          <a:p>
            <a:pPr marL="0" indent="0" algn="ctr">
              <a:buNone/>
            </a:pPr>
            <a:endParaRPr lang="ru-RU"/>
          </a:p>
          <a:p>
            <a:pPr marL="0" indent="0" algn="ctr">
              <a:buNone/>
            </a:pPr>
            <a:r>
              <a:rPr lang="ru-RU"/>
              <a:t>РИСОВАНИЕ</a:t>
            </a:r>
          </a:p>
          <a:p>
            <a:pPr marL="0" indent="0" algn="ctr">
              <a:buNone/>
            </a:pPr>
            <a:r>
              <a:rPr lang="ru-RU"/>
              <a:t>«Моя семья»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56CE08A3-484F-4A46-85E9-B3E5A8F87E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/>
          <a:stretch/>
        </p:blipFill>
        <p:spPr>
          <a:xfrm>
            <a:off x="859305" y="1696357"/>
            <a:ext cx="3497943" cy="2435797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6D1E744B-0EC1-6D4E-8096-88DD6B1FF1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/>
          <a:stretch/>
        </p:blipFill>
        <p:spPr>
          <a:xfrm>
            <a:off x="4655620" y="2168072"/>
            <a:ext cx="3794445" cy="2393253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B59BBB21-BACD-A44C-B3CB-F98B46986D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62"/>
          <a:stretch/>
        </p:blipFill>
        <p:spPr>
          <a:xfrm>
            <a:off x="1206382" y="4702735"/>
            <a:ext cx="6509537" cy="17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78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1F457-2A3C-9140-AADF-2408524B0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/>
              <a:t>Фотогалерея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4789E98B-FAE8-274C-BCFD-97712C9F66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/>
              <a:t>Аппликация в обрывной технике «ДОМ ДЛЯ МОЕЙ СЕМЬИ»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8ED20E66-6680-DC4B-8E39-7A3BEE16D9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5" y="1400061"/>
            <a:ext cx="3417072" cy="4057877"/>
          </a:xfr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CD4E554B-ACE0-BC45-9CAD-3564C2973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28998"/>
            <a:ext cx="3597729" cy="280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54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77FD5-1D73-7049-B215-7BD3B148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/>
              <a:t>Фотогалерея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A3DD66-16C6-E548-90F4-9DD747AEB5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/>
              <a:t>Лепка «ДЕНЬ РОЖДЕНИЯ МОЕЙ СЕМЬИ»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D491C04E-DD49-0849-9E7B-CCFAC851CB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3" y="930344"/>
            <a:ext cx="2849320" cy="2798379"/>
          </a:xfr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B15C4540-FFD9-AA49-AEA2-F6D60DEA9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31" y="3863181"/>
            <a:ext cx="2521897" cy="2694968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77BBFEC9-C089-0A45-8679-A8F83E772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36" y="3241793"/>
            <a:ext cx="4282317" cy="28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5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EFD2B459-3687-A547-A796-76E7B162F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/>
          <a:stretch/>
        </p:blipFill>
        <p:spPr>
          <a:xfrm>
            <a:off x="3762044" y="3240628"/>
            <a:ext cx="3235022" cy="27270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8F800-FE3A-6B4F-B2C9-F9517CC2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/>
              <a:t>Работа с родителями</a:t>
            </a: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2E831A26-F093-A94E-9317-85AB636326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/>
          <a:stretch/>
        </p:blipFill>
        <p:spPr>
          <a:xfrm>
            <a:off x="266617" y="1194007"/>
            <a:ext cx="3235022" cy="4262576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047C3B55-BB54-4C44-9066-F3CA100940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75" y="1143000"/>
            <a:ext cx="3004930" cy="27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8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26400BD-C8A1-494E-91D2-6372878C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414" y="2286000"/>
            <a:ext cx="8229600" cy="1143000"/>
          </a:xfrm>
        </p:spPr>
        <p:txBody>
          <a:bodyPr/>
          <a:lstStyle/>
          <a:p>
            <a:r>
              <a:rPr lang="ru-RU"/>
              <a:t>Благодарим за внимание!</a:t>
            </a:r>
          </a:p>
        </p:txBody>
      </p:sp>
      <p:pic>
        <p:nvPicPr>
          <p:cNvPr id="4" name="Рисунок 3" descr="1.png">
            <a:extLst>
              <a:ext uri="{FF2B5EF4-FFF2-40B4-BE49-F238E27FC236}">
                <a16:creationId xmlns:a16="http://schemas.microsoft.com/office/drawing/2014/main" id="{13D2DDB5-3898-6440-9B95-BED406D420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" y="2924944"/>
            <a:ext cx="2950483" cy="39330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081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2" y="2780928"/>
            <a:ext cx="3058519" cy="40770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AAA35-C44E-024F-90D8-19A36668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75" y="2631841"/>
            <a:ext cx="7829550" cy="1157452"/>
          </a:xfrm>
        </p:spPr>
        <p:txBody>
          <a:bodyPr>
            <a:normAutofit fontScale="90000"/>
          </a:bodyPr>
          <a:lstStyle/>
          <a:p>
            <a:pPr algn="l"/>
            <a:r>
              <a:rPr lang="ru-RU"/>
              <a:t>       Традиции семьи…</a:t>
            </a:r>
            <a:br>
              <a:rPr lang="ru-RU"/>
            </a:br>
            <a:r>
              <a:rPr lang="ru-RU"/>
              <a:t>       В них мудрость наших предков.</a:t>
            </a:r>
            <a:br>
              <a:rPr lang="ru-RU"/>
            </a:br>
            <a:r>
              <a:rPr lang="ru-RU"/>
              <a:t>       Традиции семьи…</a:t>
            </a:r>
            <a:br>
              <a:rPr lang="ru-RU"/>
            </a:br>
            <a:r>
              <a:rPr lang="ru-RU"/>
              <a:t>       В них времени печать.</a:t>
            </a:r>
            <a:br>
              <a:rPr lang="ru-RU"/>
            </a:br>
            <a:r>
              <a:rPr lang="ru-RU"/>
              <a:t>                     Традиции семьи – </a:t>
            </a:r>
            <a:br>
              <a:rPr lang="ru-RU"/>
            </a:br>
            <a:r>
              <a:rPr lang="ru-RU"/>
              <a:t>                     Прекрасное наследие.</a:t>
            </a:r>
            <a:br>
              <a:rPr lang="ru-RU"/>
            </a:br>
            <a:r>
              <a:rPr lang="ru-RU"/>
              <a:t>                     Его мы будем детям </a:t>
            </a:r>
            <a:br>
              <a:rPr lang="ru-RU"/>
            </a:br>
            <a:r>
              <a:rPr lang="ru-RU"/>
              <a:t>                                    завещать.                      </a:t>
            </a:r>
            <a:br>
              <a:rPr lang="ru-RU"/>
            </a:br>
            <a:br>
              <a:rPr lang="ru-RU"/>
            </a:br>
            <a:r>
              <a:rPr lang="ru-RU"/>
              <a:t>                                И. Некрасова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284984"/>
            <a:ext cx="4073239" cy="35730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E226F-96A3-A749-B19B-A2C87ED2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11"/>
            <a:ext cx="8229600" cy="1143000"/>
          </a:xfrm>
        </p:spPr>
        <p:txBody>
          <a:bodyPr/>
          <a:lstStyle/>
          <a:p>
            <a:r>
              <a:rPr lang="ru-RU"/>
              <a:t>Аннотация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A19592-E7A7-1A4E-8FD8-63520FE05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4239"/>
            <a:ext cx="8229600" cy="583982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/>
              <a:t>     Семья – </a:t>
            </a:r>
            <a:r>
              <a:rPr lang="ru-RU" sz="2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самые близкие и родные люди, которые окружают нас. Дарят нам свое тепло и заботу. Семья – как</a:t>
            </a:r>
          </a:p>
          <a:p>
            <a:pPr marL="0" indent="0" algn="just">
              <a:buNone/>
            </a:pPr>
            <a:r>
              <a:rPr lang="ru-RU" sz="2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маленькое государство, в котором есть свои законы и</a:t>
            </a:r>
          </a:p>
          <a:p>
            <a:pPr marL="0" indent="0" algn="just">
              <a:buNone/>
            </a:pPr>
            <a:r>
              <a:rPr lang="ru-RU" sz="2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традиции. Именно семейные традиции делают ее крепче и</a:t>
            </a:r>
          </a:p>
          <a:p>
            <a:pPr marL="0" indent="0" algn="just">
              <a:buNone/>
            </a:pPr>
            <a:r>
              <a:rPr lang="ru-RU" sz="2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дружнее, сплачивают между собой ее членов. На традициях</a:t>
            </a:r>
          </a:p>
          <a:p>
            <a:pPr marL="0" indent="0" algn="just">
              <a:buNone/>
            </a:pPr>
            <a:r>
              <a:rPr lang="ru-RU" sz="2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основана целостность семьи, ее духовность. </a:t>
            </a:r>
          </a:p>
          <a:p>
            <a:pPr marL="0" indent="0" algn="just">
              <a:buNone/>
            </a:pPr>
            <a:r>
              <a:rPr lang="ru-RU" sz="2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Благодаря семейным традициям наш дом</a:t>
            </a:r>
          </a:p>
          <a:p>
            <a:pPr marL="0" indent="0" algn="just">
              <a:buNone/>
            </a:pPr>
            <a:r>
              <a:rPr lang="ru-RU" sz="26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sz="2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становится уютным и гостеприимным.</a:t>
            </a:r>
          </a:p>
          <a:p>
            <a:pPr marL="0" indent="0">
              <a:buNone/>
            </a:pPr>
            <a:r>
              <a:rPr lang="ru-RU" sz="2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Проект «Семейные традиции»                           </a:t>
            </a:r>
          </a:p>
          <a:p>
            <a:pPr marL="0" indent="0">
              <a:buNone/>
            </a:pPr>
            <a:r>
              <a:rPr lang="ru-RU" sz="26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sz="2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ориентирован на решение </a:t>
            </a:r>
          </a:p>
          <a:p>
            <a:pPr marL="0" indent="0">
              <a:buNone/>
            </a:pPr>
            <a:r>
              <a:rPr lang="ru-RU" sz="26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2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проблемы – недостаточные</a:t>
            </a:r>
          </a:p>
          <a:p>
            <a:pPr marL="0" indent="0">
              <a:buNone/>
            </a:pPr>
            <a:r>
              <a:rPr lang="ru-RU" sz="26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sz="2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знания детей о семейных</a:t>
            </a:r>
          </a:p>
          <a:p>
            <a:pPr marL="0" indent="0">
              <a:buNone/>
            </a:pPr>
            <a:r>
              <a:rPr lang="ru-RU" sz="26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sz="2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ценностях.</a:t>
            </a:r>
          </a:p>
          <a:p>
            <a:pPr marL="0" indent="0">
              <a:buNone/>
            </a:pPr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57083"/>
            <a:ext cx="3076407" cy="41009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6D019-094C-D94C-98D8-311433ADD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159"/>
            <a:ext cx="8229600" cy="1143000"/>
          </a:xfrm>
        </p:spPr>
        <p:txBody>
          <a:bodyPr/>
          <a:lstStyle/>
          <a:p>
            <a:r>
              <a:rPr lang="ru-RU"/>
              <a:t>Актуальность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29C3AE-B3F3-B34A-85C0-40A46CF30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440" y="1114504"/>
            <a:ext cx="8229600" cy="551855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51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В</a:t>
            </a: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оспитание ребенка начинается с семьи. Дети должны знать</a:t>
            </a:r>
          </a:p>
          <a:p>
            <a:pPr marL="0" indent="0">
              <a:buNone/>
            </a:pP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семейные традиции, перенимать их и передавать из поколения в</a:t>
            </a:r>
          </a:p>
          <a:p>
            <a:pPr marL="0" indent="0">
              <a:buNone/>
            </a:pP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поколение.</a:t>
            </a:r>
          </a:p>
          <a:p>
            <a:pPr marL="0" indent="0">
              <a:buNone/>
            </a:pP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Традиции могут быть самыми разными: совместные мероприятия,</a:t>
            </a:r>
          </a:p>
          <a:p>
            <a:pPr marL="0" indent="0">
              <a:buNone/>
            </a:pP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памятные сюрпризы и подарки, семейные рецепты, сказка перед сном,</a:t>
            </a:r>
          </a:p>
          <a:p>
            <a:pPr marL="0" indent="0">
              <a:buNone/>
            </a:pP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рассказанная мамой, и еще много разных мелочей. Хотя, на самом деле,</a:t>
            </a:r>
          </a:p>
          <a:p>
            <a:pPr marL="0" indent="0">
              <a:buNone/>
            </a:pP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это совсем не мелочи. </a:t>
            </a:r>
          </a:p>
          <a:p>
            <a:pPr marL="0" indent="0">
              <a:buNone/>
            </a:pPr>
            <a:endParaRPr lang="ru-RU" sz="51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Благодаря знаниям о семейных ценностях и   </a:t>
            </a:r>
          </a:p>
          <a:p>
            <a:pPr marL="0" indent="0">
              <a:buNone/>
            </a:pPr>
            <a:r>
              <a:rPr lang="ru-RU" sz="51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обычаях сохраняются теплые отношения между</a:t>
            </a:r>
          </a:p>
          <a:p>
            <a:pPr marL="0" indent="0">
              <a:buNone/>
            </a:pP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разными поколениями. В семье сохраняется</a:t>
            </a:r>
          </a:p>
          <a:p>
            <a:pPr marL="0" indent="0">
              <a:buNone/>
            </a:pPr>
            <a:r>
              <a:rPr lang="ru-RU" sz="51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ощущение стабильности и мира.</a:t>
            </a:r>
          </a:p>
          <a:p>
            <a:pPr marL="0" indent="0">
              <a:buNone/>
            </a:pPr>
            <a:r>
              <a:rPr lang="ru-RU" sz="51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семейными традициями следует </a:t>
            </a:r>
          </a:p>
          <a:p>
            <a:pPr marL="0" indent="0">
              <a:buNone/>
            </a:pPr>
            <a:r>
              <a:rPr lang="ru-RU" sz="51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начинать с обобщения знаний детей о</a:t>
            </a:r>
          </a:p>
          <a:p>
            <a:pPr marL="0" indent="0">
              <a:buNone/>
            </a:pPr>
            <a:r>
              <a:rPr lang="ru-RU" sz="51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традициях своего народа (народные праздники,</a:t>
            </a:r>
          </a:p>
          <a:p>
            <a:pPr marL="0" indent="0">
              <a:buNone/>
            </a:pPr>
            <a:r>
              <a:rPr lang="ru-RU" sz="51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народная игрушка, народные песни) и знаний о своей</a:t>
            </a:r>
          </a:p>
          <a:p>
            <a:pPr marL="0" indent="0">
              <a:buNone/>
            </a:pPr>
            <a:r>
              <a:rPr lang="ru-RU" sz="51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5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семье.</a:t>
            </a:r>
          </a:p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56992"/>
            <a:ext cx="2626370" cy="35010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B778B-3F27-FD4F-9EC9-246C81DB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3674"/>
            <a:ext cx="8229600" cy="1143000"/>
          </a:xfrm>
        </p:spPr>
        <p:txBody>
          <a:bodyPr/>
          <a:lstStyle/>
          <a:p>
            <a:r>
              <a:rPr lang="ru-RU"/>
              <a:t>Цель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CD4E2D-1A35-E84F-8939-DAC82AE0F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9065"/>
            <a:ext cx="8229600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Ф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ормирование интереса к своей семье, истории своей семьи, сохранение семейных традиций.</a:t>
            </a:r>
            <a:endParaRPr lang="ru-RU" sz="24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0" indent="0">
              <a:buNone/>
            </a:pPr>
            <a:r>
              <a:rPr lang="ru-RU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Формировать представления о семье,  </a:t>
            </a:r>
          </a:p>
          <a:p>
            <a:pPr mar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родственных отношениях;</a:t>
            </a:r>
          </a:p>
          <a:p>
            <a:pPr mar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интерес к своей семье,</a:t>
            </a:r>
          </a:p>
          <a:p>
            <a:pPr mar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истории</a:t>
            </a: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своей семьи, сохранению семейных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традиций;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Создать условия для совместной работы</a:t>
            </a:r>
          </a:p>
          <a:p>
            <a:pPr mar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педагогов группы, воспитанников и</a:t>
            </a:r>
          </a:p>
          <a:p>
            <a:pPr mar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родителей по вопросам семейных ценностей,</a:t>
            </a:r>
          </a:p>
          <a:p>
            <a:pPr mar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примере традиционных семейных блюд.</a:t>
            </a:r>
          </a:p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3573016"/>
            <a:ext cx="2464314" cy="32849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E489C-9B16-B44F-BB90-6CD98F4D4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/>
              <a:t>Предполагаемый результат: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B7613A-35DD-D749-9DE1-32A1ED4A9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6338"/>
            <a:ext cx="8229600" cy="5702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Дети расширят свои знания по традициям русского народа,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традиционной игрушке, народных плясках, праздниках.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Получат представления о генеалогическом древе.</a:t>
            </a:r>
          </a:p>
          <a:p>
            <a:pPr marL="0" indent="0">
              <a:buNone/>
            </a:pPr>
            <a:endParaRPr lang="ru-RU" sz="24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Родители совместно с детьми примут участие в составлении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альбома «Традиционные семейные блюда».  </a:t>
            </a:r>
          </a:p>
          <a:p>
            <a:pPr mar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Приобретут знания о важности и необходимости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чтить то, что передается нам из поколения в</a:t>
            </a:r>
          </a:p>
          <a:p>
            <a:pPr mar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поколение.</a:t>
            </a:r>
          </a:p>
          <a:p>
            <a:pPr marL="0" indent="0">
              <a:buNone/>
            </a:pPr>
            <a:endParaRPr lang="ru-RU" sz="24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Педагоги смогут расширить знания и </a:t>
            </a:r>
          </a:p>
          <a:p>
            <a:pPr mar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представления об истории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своего народа, получат информацию о семьях</a:t>
            </a:r>
          </a:p>
          <a:p>
            <a:pPr mar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воспитанников, их традициях и обычаях.</a:t>
            </a:r>
          </a:p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68960"/>
            <a:ext cx="2841780" cy="37890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044D0-4EAD-EB44-82BE-BB2617BB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11"/>
            <a:ext cx="8229600" cy="1143000"/>
          </a:xfrm>
        </p:spPr>
        <p:txBody>
          <a:bodyPr/>
          <a:lstStyle/>
          <a:p>
            <a:r>
              <a:rPr lang="ru-RU"/>
              <a:t>Продукты реализации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714770-6471-1442-BF2E-DA7599BDC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5978"/>
            <a:ext cx="8229600" cy="58656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Составление картотеки: «Русские народные игры для детей»;</a:t>
            </a:r>
          </a:p>
          <a:p>
            <a:pPr lvl="0"/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Составление картотеки «Моя семья» - гимнастика для глаз, дыхательная гимнастика, психогимнастика, физкультминутка, пальчиковая гимнастика, загадки, стихи о семье;</a:t>
            </a:r>
          </a:p>
          <a:p>
            <a:pPr lvl="0"/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сказок о семье;</a:t>
            </a:r>
          </a:p>
          <a:p>
            <a:pPr lvl="0"/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Рисунок «Традиционная русская игрушка»,</a:t>
            </a:r>
          </a:p>
          <a:p>
            <a:pPr marL="0" lv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«Моя семья»;</a:t>
            </a:r>
          </a:p>
          <a:p>
            <a:pPr lvl="0"/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Аппликация ленточная «Хоровод»,</a:t>
            </a:r>
          </a:p>
          <a:p>
            <a:pPr marL="0" lv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в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обрывной технике «Дом моей семьи»; </a:t>
            </a:r>
          </a:p>
          <a:p>
            <a:pPr lvl="0"/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Лепка «День рождения моей семьи»;</a:t>
            </a:r>
          </a:p>
          <a:p>
            <a:pPr lvl="0"/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Альбом «Традиционные семейные блюда».</a:t>
            </a:r>
          </a:p>
          <a:p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" y="3068960"/>
            <a:ext cx="2842445" cy="37890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6A7CF-C46F-9042-9859-E1F118CD2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11"/>
            <a:ext cx="8229600" cy="1143000"/>
          </a:xfrm>
        </p:spPr>
        <p:txBody>
          <a:bodyPr/>
          <a:lstStyle/>
          <a:p>
            <a:r>
              <a:rPr lang="ru-RU"/>
              <a:t>Этапы реализации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B37F58-E896-734F-8FF1-A58C34C23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4815"/>
            <a:ext cx="8229600" cy="51807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1 этап Подготовительный: изучение научно-методической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литературы по теме «Семья», «Традиции русского народа»;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работы с родителями в условиях ДОУ. 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Интернет-ресурсов по теме проекта. 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художественной литературы для использования в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работе с детьми в рамках проекта: сказки,  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стихи о семье, пословицы. 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2 этап Реализация проекта: беседы с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детьми по темам недели: «Народные праздники </a:t>
            </a:r>
          </a:p>
          <a:p>
            <a:pPr mar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традиции», «Мой дом. Моя семья»,</a:t>
            </a:r>
          </a:p>
          <a:p>
            <a:pPr marL="0" indent="0">
              <a:buNone/>
            </a:pPr>
            <a:r>
              <a:rPr lang="ru-RU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«Родословная моей семьи».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3 этап Заключительный: получение</a:t>
            </a:r>
          </a:p>
          <a:p>
            <a:pPr marL="0" indent="0">
              <a:buNone/>
            </a:pPr>
            <a:r>
              <a:rPr lang="ru-RU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продуктов реализации проекта.</a:t>
            </a:r>
          </a:p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0C149-70B1-A146-9C77-7FBC28BA8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/>
              <a:t>План мероприятий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18B4A36D-3A07-B640-AA5F-CAA2F9C3D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92587"/>
          </a:xfrm>
        </p:spPr>
        <p:txBody>
          <a:bodyPr/>
          <a:lstStyle/>
          <a:p>
            <a:r>
              <a:rPr lang="ru-RU"/>
              <a:t>Познавательное развитие: беседы с детьми о Русских традициях, народных праздниках и гуляниях, русской народной игрушке; Беседы о семье, генеалогическом древе. </a:t>
            </a:r>
          </a:p>
        </p:txBody>
      </p:sp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3549FA48-C476-DE49-BC4A-37946D1B8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46" y="3430188"/>
            <a:ext cx="4246668" cy="30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266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4f212df9ca7519b2410b59a6dbd962b2f4a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</Words>
  <Application>Microsoft Office PowerPoint</Application>
  <PresentationFormat>Экран (4:3)</PresentationFormat>
  <Paragraphs>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Семейные традиции</vt:lpstr>
      <vt:lpstr>       Традиции семьи…        В них мудрость наших предков.        Традиции семьи…        В них времени печать.                      Традиции семьи –                       Прекрасное наследие.                      Его мы будем детям                                      завещать.                                                        И. Некрасова</vt:lpstr>
      <vt:lpstr>Аннотация</vt:lpstr>
      <vt:lpstr>Актуальность проекта</vt:lpstr>
      <vt:lpstr>Цель проекта:</vt:lpstr>
      <vt:lpstr>Предполагаемый результат:</vt:lpstr>
      <vt:lpstr>Продукты реализации проекта</vt:lpstr>
      <vt:lpstr>Этапы реализации проекта</vt:lpstr>
      <vt:lpstr>План мероприятий</vt:lpstr>
      <vt:lpstr>План мероприятий</vt:lpstr>
      <vt:lpstr>План мероприятий</vt:lpstr>
      <vt:lpstr>План мероприятий</vt:lpstr>
      <vt:lpstr>Работа с родителями</vt:lpstr>
      <vt:lpstr>Выводы </vt:lpstr>
      <vt:lpstr>Фотогалерея</vt:lpstr>
      <vt:lpstr>Фотогалерея</vt:lpstr>
      <vt:lpstr>Фотогалерея</vt:lpstr>
      <vt:lpstr>Работа с родителями</vt:lpstr>
      <vt:lpstr>Благодарим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Антонина</dc:creator>
  <cp:lastModifiedBy>leonteva.anna82@gmail.com</cp:lastModifiedBy>
  <cp:revision>16</cp:revision>
  <dcterms:created xsi:type="dcterms:W3CDTF">2014-09-12T06:04:27Z</dcterms:created>
  <dcterms:modified xsi:type="dcterms:W3CDTF">2020-02-05T00:54:42Z</dcterms:modified>
</cp:coreProperties>
</file>